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ppt/slides/_rels/slide16.xml.rels" ContentType="application/vnd.openxmlformats-package.relationships+xml"/>
  <Override PartName="/ppt/slides/_rels/slide15.xml.rels" ContentType="application/vnd.openxmlformats-package.relationships+xml"/>
  <Override PartName="/ppt/slides/_rels/slide14.xml.rels" ContentType="application/vnd.openxmlformats-package.relationships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11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1.xml.rels" ContentType="application/vnd.openxmlformats-package.relationships+xml"/>
  <Override PartName="/ppt/slides/_rels/slide8.xml.rels" ContentType="application/vnd.openxmlformats-package.relationships+xml"/>
  <Override PartName="/ppt/slides/_rels/slide2.xml.rels" ContentType="application/vnd.openxmlformats-package.relationships+xml"/>
  <Override PartName="/ppt/slides/_rels/slide9.xml.rels" ContentType="application/vnd.openxmlformats-package.relationships+xml"/>
  <Override PartName="/ppt/slides/_rels/slide17.xml.rels" ContentType="application/vnd.openxmlformats-package.relationships+xml"/>
  <Override PartName="/ppt/slides/_rels/slide10.xml.rels" ContentType="application/vnd.openxmlformats-package.relationships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_rels/slideLayout36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1.xml.rels" ContentType="application/vnd.openxmlformats-package.relationships+xml"/>
  <Override PartName="/ppt/slideLayouts/slideLayout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2.xml" ContentType="application/vnd.openxmlformats-officedocument.presentationml.slideLayout+xml"/>
  <Override PartName="/ppt/_rels/presentation.xml.rels" ContentType="application/vnd.openxmlformats-package.relationships+xml"/>
  <Override PartName="/ppt/media/image4.jpeg" ContentType="image/jpeg"/>
  <Override PartName="/ppt/media/image3.png" ContentType="image/png"/>
  <Override PartName="/ppt/media/image2.png" ContentType="image/png"/>
  <Override PartName="/ppt/media/image1.png" ContentType="image/png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charts/chart1.xml" ContentType="application/vnd.openxmlformats-officedocument.drawingml.chart+xml"/>
  <Override PartName="/ppt/presentation.xml" ContentType="application/vnd.openxmlformats-officedocument.presentationml.presentation.main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
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1" sz="2000" spc="-1" strike="noStrike">
                <a:solidFill>
                  <a:srgbClr val="595959"/>
                </a:solidFill>
                <a:latin typeface="Times New Roman"/>
              </a:defRPr>
            </a:pPr>
            <a:r>
              <a:rPr b="1" sz="2000" spc="-1" strike="noStrike">
                <a:solidFill>
                  <a:srgbClr val="595959"/>
                </a:solidFill>
                <a:latin typeface="Times New Roman"/>
              </a:rPr>
              <a:t> Кәсіптік практика 
2018-2019 оқу жылы.  Бірінші жарты жылдық
</a:t>
            </a:r>
          </a:p>
        </c:rich>
      </c:tx>
      <c:layout>
        <c:manualLayout>
          <c:xMode val="edge"/>
          <c:yMode val="edge"/>
          <c:x val="0.188439505534737"/>
          <c:y val="0.00996546061944397"/>
        </c:manualLayout>
      </c:layout>
      <c:overlay val="0"/>
      <c:spPr>
        <a:noFill/>
        <a:ln>
          <a:noFill/>
        </a:ln>
      </c:spPr>
    </c:title>
    <c:autoTitleDeleted val="0"/>
    <c:view3D>
      <c:rotX val="15"/>
      <c:rotY val="20"/>
      <c:rAngAx val="1"/>
      <c:perspective val="30"/>
    </c:view3D>
    <c:floor>
      <c:spPr>
        <a:noFill/>
        <a:ln w="9360">
          <a:noFill/>
        </a:ln>
      </c:spPr>
    </c:floor>
    <c:sideWall>
      <c:spPr>
        <a:noFill/>
        <a:ln w="9360">
          <a:noFill/>
        </a:ln>
      </c:spPr>
    </c:sideWall>
    <c:backWall>
      <c:spPr>
        <a:noFill/>
        <a:ln w="9360">
          <a:noFill/>
        </a:ln>
      </c:spPr>
    </c:backWall>
    <c:plotArea>
      <c:layout>
        <c:manualLayout>
          <c:layoutTarget val="inner"/>
          <c:xMode val="edge"/>
          <c:yMode val="edge"/>
          <c:x val="0.151483826506439"/>
          <c:y val="0.146650812524772"/>
          <c:w val="0.848516173493561"/>
          <c:h val="0.406205764113017"/>
        </c:manualLayout>
      </c:layout>
      <c:bar3DChart>
        <c:barDir val="col"/>
        <c:grouping val="clustered"/>
        <c:varyColors val="0"/>
        <c:ser>
          <c:idx val="0"/>
          <c:order val="0"/>
          <c:spPr>
            <a:gradFill>
              <a:gsLst>
                <a:gs pos="0">
                  <a:srgbClr val="1d7488"/>
                </a:gs>
                <a:gs pos="100000">
                  <a:srgbClr val="2696b1"/>
                </a:gs>
              </a:gsLst>
              <a:lin ang="16200000"/>
            </a:gradFill>
            <a:ln>
              <a:noFill/>
            </a:ln>
          </c:spPr>
          <c:invertIfNegative val="0"/>
          <c:cat>
            <c:strRef>
              <c:f>categories</c:f>
              <c:strCache>
                <c:ptCount val="14"/>
                <c:pt idx="0">
                  <c:v>0101000 «Мектепке дейінгі тәрбие және оқыту» </c:v>
                </c:pt>
                <c:pt idx="1">
                  <c:v>0105000 «Бастауыш білім беру» </c:v>
                </c:pt>
                <c:pt idx="2">
                  <c:v>0111000 «Негізгі орта білім беру»</c:v>
                </c:pt>
                <c:pt idx="3">
                  <c:v>0111000 «Основное среднее образование» </c:v>
                </c:pt>
                <c:pt idx="4">
                  <c:v>0111000 «Негізгі орта білім беру» </c:v>
                </c:pt>
                <c:pt idx="5">
                  <c:v>0105000 «Бастауыш білім беру» </c:v>
                </c:pt>
                <c:pt idx="6">
                  <c:v/>
                </c:pt>
                <c:pt idx="7">
                  <c:v>0103000 «Дене тәрбиесі және спорт» </c:v>
                </c:pt>
                <c:pt idx="8">
                  <c:v>0105000 «Бастауыш білім беру» </c:v>
                </c:pt>
                <c:pt idx="9">
                  <c:v>0111000 «Негізгі орта білім беру» </c:v>
                </c:pt>
                <c:pt idx="10">
                  <c:v>0105000 «Бастауыш білім беру»</c:v>
                </c:pt>
                <c:pt idx="11">
                  <c:v>0111000 «Негізгі орта білім беру»</c:v>
                </c:pt>
                <c:pt idx="12">
                  <c:v>0111000 «Основное среднее образование»</c:v>
                </c:pt>
                <c:pt idx="13">
                  <c:v>Барлығы:</c:v>
                </c:pt>
              </c:strCache>
            </c:strRef>
          </c:cat>
        </c:ser>
        <c:ser>
          <c:idx val="1"/>
          <c:order val="1"/>
          <c:tx>
            <c:strRef>
              <c:f>label 0</c:f>
              <c:strCache>
                <c:ptCount val="1"/>
                <c:pt idx="0">
                  <c:v>Қорытынды Итоги Үлгерім Успеваемость</c:v>
                </c:pt>
              </c:strCache>
            </c:strRef>
          </c:tx>
          <c:spPr>
            <a:gradFill>
              <a:gsLst>
                <a:gs pos="0">
                  <a:srgbClr val="c48c00"/>
                </a:gs>
                <a:gs pos="100000">
                  <a:srgbClr val="ffb600"/>
                </a:gs>
              </a:gsLst>
              <a:lin ang="16200000"/>
            </a:gradFill>
            <a:ln>
              <a:noFill/>
            </a:ln>
          </c:spPr>
          <c:invertIfNegative val="0"/>
          <c:dLbls>
            <c:numFmt formatCode="General" sourceLinked="1"/>
            <c:txPr>
              <a:bodyPr/>
              <a:lstStyle/>
              <a:p>
                <a:pPr>
                  <a:defRPr b="0" sz="1200" spc="-1" strike="noStrike">
                    <a:solidFill>
                      <a:srgbClr val="404040"/>
                    </a:solidFill>
                    <a:latin typeface="Times New Roman"/>
                  </a:defRPr>
                </a:pPr>
              </a:p>
            </c:txPr>
            <c:showLegendKey val="0"/>
            <c:showVal val="1"/>
            <c:showCatName val="0"/>
            <c:showSerName val="0"/>
            <c:showPercent val="0"/>
            <c:showLeaderLines val="0"/>
          </c:dLbls>
          <c:cat>
            <c:strRef>
              <c:f>categories</c:f>
              <c:strCache>
                <c:ptCount val="14"/>
                <c:pt idx="0">
                  <c:v>0101000 «Мектепке дейінгі тәрбие және оқыту» </c:v>
                </c:pt>
                <c:pt idx="1">
                  <c:v>0105000 «Бастауыш білім беру» </c:v>
                </c:pt>
                <c:pt idx="2">
                  <c:v>0111000 «Негізгі орта білім беру»</c:v>
                </c:pt>
                <c:pt idx="3">
                  <c:v>0111000 «Основное среднее образование» </c:v>
                </c:pt>
                <c:pt idx="4">
                  <c:v>0111000 «Негізгі орта білім беру» </c:v>
                </c:pt>
                <c:pt idx="5">
                  <c:v>0105000 «Бастауыш білім беру» </c:v>
                </c:pt>
                <c:pt idx="6">
                  <c:v/>
                </c:pt>
                <c:pt idx="7">
                  <c:v>0103000 «Дене тәрбиесі және спорт» </c:v>
                </c:pt>
                <c:pt idx="8">
                  <c:v>0105000 «Бастауыш білім беру» </c:v>
                </c:pt>
                <c:pt idx="9">
                  <c:v>0111000 «Негізгі орта білім беру» </c:v>
                </c:pt>
                <c:pt idx="10">
                  <c:v>0105000 «Бастауыш білім беру»</c:v>
                </c:pt>
                <c:pt idx="11">
                  <c:v>0111000 «Негізгі орта білім беру»</c:v>
                </c:pt>
                <c:pt idx="12">
                  <c:v>0111000 «Основное среднее образование»</c:v>
                </c:pt>
                <c:pt idx="13">
                  <c:v>Барлығы: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14"/>
                <c:pt idx="0">
                  <c:v>99</c:v>
                </c:pt>
                <c:pt idx="1">
                  <c:v>100</c:v>
                </c:pt>
                <c:pt idx="2">
                  <c:v/>
                </c:pt>
                <c:pt idx="3">
                  <c:v/>
                </c:pt>
                <c:pt idx="4">
                  <c:v>100</c:v>
                </c:pt>
                <c:pt idx="5">
                  <c:v>100</c:v>
                </c:pt>
                <c:pt idx="6">
                  <c:v/>
                </c:pt>
                <c:pt idx="7">
                  <c:v>100</c:v>
                </c:pt>
                <c:pt idx="8">
                  <c:v>100</c:v>
                </c:pt>
                <c:pt idx="9">
                  <c:v/>
                </c:pt>
                <c:pt idx="10">
                  <c:v>100</c:v>
                </c:pt>
                <c:pt idx="11">
                  <c:v/>
                </c:pt>
                <c:pt idx="12">
                  <c:v>100</c:v>
                </c:pt>
                <c:pt idx="13">
                  <c:v>99</c:v>
                </c:pt>
              </c:numCache>
            </c:numRef>
          </c:val>
        </c:ser>
        <c:ser>
          <c:idx val="2"/>
          <c:order val="2"/>
          <c:tx>
            <c:strRef>
              <c:f>label 1</c:f>
              <c:strCache>
                <c:ptCount val="1"/>
                <c:pt idx="0">
                  <c:v>Қорытынды Итоги Сапа Качество</c:v>
                </c:pt>
              </c:strCache>
            </c:strRef>
          </c:tx>
          <c:spPr>
            <a:gradFill>
              <a:gsLst>
                <a:gs pos="0">
                  <a:srgbClr val="a21012"/>
                </a:gs>
                <a:gs pos="100000">
                  <a:srgbClr val="d21517"/>
                </a:gs>
              </a:gsLst>
              <a:lin ang="16200000"/>
            </a:gradFill>
            <a:ln>
              <a:noFill/>
            </a:ln>
          </c:spPr>
          <c:invertIfNegative val="0"/>
          <c:dPt>
            <c:idx val="0"/>
            <c:invertIfNegative val="0"/>
            <c:spPr>
              <a:gradFill>
                <a:gsLst>
                  <a:gs pos="0">
                    <a:srgbClr val="a21012"/>
                  </a:gs>
                  <a:gs pos="100000">
                    <a:srgbClr val="d21517"/>
                  </a:gs>
                </a:gsLst>
                <a:lin ang="16200000"/>
              </a:gradFill>
              <a:ln>
                <a:noFill/>
              </a:ln>
            </c:spPr>
          </c:dPt>
          <c:dPt>
            <c:idx val="1"/>
            <c:invertIfNegative val="0"/>
            <c:spPr>
              <a:gradFill>
                <a:gsLst>
                  <a:gs pos="0">
                    <a:srgbClr val="a21012"/>
                  </a:gs>
                  <a:gs pos="100000">
                    <a:srgbClr val="d21517"/>
                  </a:gs>
                </a:gsLst>
                <a:lin ang="16200000"/>
              </a:gradFill>
              <a:ln>
                <a:noFill/>
              </a:ln>
            </c:spPr>
          </c:dPt>
          <c:dPt>
            <c:idx val="4"/>
            <c:invertIfNegative val="0"/>
            <c:spPr>
              <a:gradFill>
                <a:gsLst>
                  <a:gs pos="0">
                    <a:srgbClr val="a21012"/>
                  </a:gs>
                  <a:gs pos="100000">
                    <a:srgbClr val="d21517"/>
                  </a:gs>
                </a:gsLst>
                <a:lin ang="16200000"/>
              </a:gradFill>
              <a:ln>
                <a:noFill/>
              </a:ln>
            </c:spPr>
          </c:dPt>
          <c:dPt>
            <c:idx val="5"/>
            <c:invertIfNegative val="0"/>
            <c:spPr>
              <a:gradFill>
                <a:gsLst>
                  <a:gs pos="0">
                    <a:srgbClr val="a21012"/>
                  </a:gs>
                  <a:gs pos="100000">
                    <a:srgbClr val="d21517"/>
                  </a:gs>
                </a:gsLst>
                <a:lin ang="16200000"/>
              </a:gradFill>
              <a:ln>
                <a:noFill/>
              </a:ln>
            </c:spPr>
          </c:dPt>
          <c:dPt>
            <c:idx val="7"/>
            <c:invertIfNegative val="0"/>
            <c:spPr>
              <a:gradFill>
                <a:gsLst>
                  <a:gs pos="0">
                    <a:srgbClr val="a21012"/>
                  </a:gs>
                  <a:gs pos="100000">
                    <a:srgbClr val="d21517"/>
                  </a:gs>
                </a:gsLst>
                <a:lin ang="16200000"/>
              </a:gradFill>
              <a:ln>
                <a:noFill/>
              </a:ln>
            </c:spPr>
          </c:dPt>
          <c:dPt>
            <c:idx val="8"/>
            <c:invertIfNegative val="0"/>
            <c:spPr>
              <a:gradFill>
                <a:gsLst>
                  <a:gs pos="0">
                    <a:srgbClr val="a21012"/>
                  </a:gs>
                  <a:gs pos="100000">
                    <a:srgbClr val="d21517"/>
                  </a:gs>
                </a:gsLst>
                <a:lin ang="16200000"/>
              </a:gradFill>
              <a:ln>
                <a:noFill/>
              </a:ln>
            </c:spPr>
          </c:dPt>
          <c:dPt>
            <c:idx val="10"/>
            <c:invertIfNegative val="0"/>
            <c:spPr>
              <a:gradFill>
                <a:gsLst>
                  <a:gs pos="0">
                    <a:srgbClr val="a21012"/>
                  </a:gs>
                  <a:gs pos="100000">
                    <a:srgbClr val="d21517"/>
                  </a:gs>
                </a:gsLst>
                <a:lin ang="16200000"/>
              </a:gradFill>
              <a:ln>
                <a:noFill/>
              </a:ln>
            </c:spPr>
          </c:dPt>
          <c:dPt>
            <c:idx val="11"/>
            <c:invertIfNegative val="0"/>
            <c:spPr>
              <a:gradFill>
                <a:gsLst>
                  <a:gs pos="0">
                    <a:srgbClr val="a21012"/>
                  </a:gs>
                  <a:gs pos="100000">
                    <a:srgbClr val="d21517"/>
                  </a:gs>
                </a:gsLst>
                <a:lin ang="16200000"/>
              </a:gradFill>
              <a:ln>
                <a:noFill/>
              </a:ln>
            </c:spPr>
          </c:dPt>
          <c:dPt>
            <c:idx val="13"/>
            <c:invertIfNegative val="0"/>
            <c:spPr>
              <a:gradFill>
                <a:gsLst>
                  <a:gs pos="0">
                    <a:srgbClr val="a21012"/>
                  </a:gs>
                  <a:gs pos="100000">
                    <a:srgbClr val="d21517"/>
                  </a:gs>
                </a:gsLst>
                <a:lin ang="16200000"/>
              </a:gradFill>
              <a:ln>
                <a:noFill/>
              </a:ln>
            </c:spPr>
          </c:dPt>
          <c:dLbls>
            <c:numFmt formatCode="General" sourceLinked="1"/>
            <c:dLbl>
              <c:idx val="0"/>
              <c:txPr>
                <a:bodyPr/>
                <a:lstStyle/>
                <a:p>
                  <a:pPr>
                    <a:defRPr b="0" sz="1200" spc="-1" strike="noStrike">
                      <a:solidFill>
                        <a:srgbClr val="404040"/>
                      </a:solidFill>
                      <a:latin typeface="Times New Roman"/>
                    </a:defRPr>
                  </a:pPr>
                </a:p>
              </c:txPr>
              <c:showLegendKey val="0"/>
              <c:showVal val="1"/>
              <c:showCatName val="0"/>
              <c:showSerName val="0"/>
              <c:showPercent val="0"/>
            </c:dLbl>
            <c:dLbl>
              <c:idx val="1"/>
              <c:txPr>
                <a:bodyPr/>
                <a:lstStyle/>
                <a:p>
                  <a:pPr>
                    <a:defRPr b="0" sz="1200" spc="-1" strike="noStrike">
                      <a:solidFill>
                        <a:srgbClr val="404040"/>
                      </a:solidFill>
                      <a:latin typeface="Times New Roman"/>
                    </a:defRPr>
                  </a:pPr>
                </a:p>
              </c:txPr>
              <c:showLegendKey val="0"/>
              <c:showVal val="1"/>
              <c:showCatName val="0"/>
              <c:showSerName val="0"/>
              <c:showPercent val="0"/>
            </c:dLbl>
            <c:dLbl>
              <c:idx val="4"/>
              <c:txPr>
                <a:bodyPr/>
                <a:lstStyle/>
                <a:p>
                  <a:pPr>
                    <a:defRPr b="0" sz="1200" spc="-1" strike="noStrike">
                      <a:solidFill>
                        <a:srgbClr val="404040"/>
                      </a:solidFill>
                      <a:latin typeface="Times New Roman"/>
                    </a:defRPr>
                  </a:pPr>
                </a:p>
              </c:txPr>
              <c:showLegendKey val="0"/>
              <c:showVal val="1"/>
              <c:showCatName val="0"/>
              <c:showSerName val="0"/>
              <c:showPercent val="0"/>
            </c:dLbl>
            <c:dLbl>
              <c:idx val="5"/>
              <c:txPr>
                <a:bodyPr/>
                <a:lstStyle/>
                <a:p>
                  <a:pPr>
                    <a:defRPr b="0" sz="1200" spc="-1" strike="noStrike">
                      <a:solidFill>
                        <a:srgbClr val="404040"/>
                      </a:solidFill>
                      <a:latin typeface="Times New Roman"/>
                    </a:defRPr>
                  </a:pPr>
                </a:p>
              </c:txPr>
              <c:showLegendKey val="0"/>
              <c:showVal val="1"/>
              <c:showCatName val="0"/>
              <c:showSerName val="0"/>
              <c:showPercent val="0"/>
            </c:dLbl>
            <c:dLbl>
              <c:idx val="7"/>
              <c:txPr>
                <a:bodyPr/>
                <a:lstStyle/>
                <a:p>
                  <a:pPr>
                    <a:defRPr b="0" sz="1200" spc="-1" strike="noStrike">
                      <a:solidFill>
                        <a:srgbClr val="404040"/>
                      </a:solidFill>
                      <a:latin typeface="Times New Roman"/>
                    </a:defRPr>
                  </a:pPr>
                </a:p>
              </c:txPr>
              <c:showLegendKey val="0"/>
              <c:showVal val="1"/>
              <c:showCatName val="0"/>
              <c:showSerName val="0"/>
              <c:showPercent val="0"/>
            </c:dLbl>
            <c:dLbl>
              <c:idx val="8"/>
              <c:txPr>
                <a:bodyPr/>
                <a:lstStyle/>
                <a:p>
                  <a:pPr>
                    <a:defRPr b="0" sz="1200" spc="-1" strike="noStrike">
                      <a:solidFill>
                        <a:srgbClr val="404040"/>
                      </a:solidFill>
                      <a:latin typeface="Times New Roman"/>
                    </a:defRPr>
                  </a:pPr>
                </a:p>
              </c:txPr>
              <c:showLegendKey val="0"/>
              <c:showVal val="1"/>
              <c:showCatName val="0"/>
              <c:showSerName val="0"/>
              <c:showPercent val="0"/>
            </c:dLbl>
            <c:dLbl>
              <c:idx val="10"/>
              <c:txPr>
                <a:bodyPr/>
                <a:lstStyle/>
                <a:p>
                  <a:pPr>
                    <a:defRPr b="0" sz="1200" spc="-1" strike="noStrike">
                      <a:solidFill>
                        <a:srgbClr val="404040"/>
                      </a:solidFill>
                      <a:latin typeface="Times New Roman"/>
                    </a:defRPr>
                  </a:pPr>
                </a:p>
              </c:txPr>
              <c:showLegendKey val="0"/>
              <c:showVal val="1"/>
              <c:showCatName val="0"/>
              <c:showSerName val="0"/>
              <c:showPercent val="0"/>
            </c:dLbl>
            <c:dLbl>
              <c:idx val="11"/>
              <c:txPr>
                <a:bodyPr/>
                <a:lstStyle/>
                <a:p>
                  <a:pPr>
                    <a:defRPr b="0" sz="1200" spc="-1" strike="noStrike">
                      <a:solidFill>
                        <a:srgbClr val="404040"/>
                      </a:solidFill>
                      <a:latin typeface="Times New Roman"/>
                    </a:defRPr>
                  </a:pPr>
                </a:p>
              </c:txPr>
              <c:showLegendKey val="0"/>
              <c:showVal val="1"/>
              <c:showCatName val="0"/>
              <c:showSerName val="0"/>
              <c:showPercent val="0"/>
            </c:dLbl>
            <c:dLbl>
              <c:idx val="13"/>
              <c:txPr>
                <a:bodyPr/>
                <a:lstStyle/>
                <a:p>
                  <a:pPr>
                    <a:defRPr b="0" sz="1200" spc="-1" strike="noStrike">
                      <a:solidFill>
                        <a:srgbClr val="404040"/>
                      </a:solidFill>
                      <a:latin typeface="Times New Roman"/>
                    </a:defRPr>
                  </a:pPr>
                </a:p>
              </c:txPr>
              <c:showLegendKey val="0"/>
              <c:showVal val="1"/>
              <c:showCatName val="0"/>
              <c:showSerName val="0"/>
              <c:showPercent val="0"/>
            </c:dLbl>
            <c:txPr>
              <a:bodyPr/>
              <a:lstStyle/>
              <a:p>
                <a:pPr>
                  <a:defRPr b="0" sz="1200" spc="-1" strike="noStrike">
                    <a:solidFill>
                      <a:srgbClr val="404040"/>
                    </a:solidFill>
                    <a:latin typeface="Times New Roman"/>
                  </a:defRPr>
                </a:pPr>
              </a:p>
            </c:txPr>
            <c:showLegendKey val="0"/>
            <c:showVal val="1"/>
            <c:showCatName val="0"/>
            <c:showSerName val="0"/>
            <c:showPercent val="0"/>
            <c:showLeaderLines val="0"/>
          </c:dLbls>
          <c:cat>
            <c:strRef>
              <c:f>categories</c:f>
              <c:strCache>
                <c:ptCount val="14"/>
                <c:pt idx="0">
                  <c:v>0101000 «Мектепке дейінгі тәрбие және оқыту» </c:v>
                </c:pt>
                <c:pt idx="1">
                  <c:v>0105000 «Бастауыш білім беру» </c:v>
                </c:pt>
                <c:pt idx="2">
                  <c:v>0111000 «Негізгі орта білім беру»</c:v>
                </c:pt>
                <c:pt idx="3">
                  <c:v>0111000 «Основное среднее образование» </c:v>
                </c:pt>
                <c:pt idx="4">
                  <c:v>0111000 «Негізгі орта білім беру» </c:v>
                </c:pt>
                <c:pt idx="5">
                  <c:v>0105000 «Бастауыш білім беру» </c:v>
                </c:pt>
                <c:pt idx="6">
                  <c:v/>
                </c:pt>
                <c:pt idx="7">
                  <c:v>0103000 «Дене тәрбиесі және спорт» </c:v>
                </c:pt>
                <c:pt idx="8">
                  <c:v>0105000 «Бастауыш білім беру» </c:v>
                </c:pt>
                <c:pt idx="9">
                  <c:v>0111000 «Негізгі орта білім беру» </c:v>
                </c:pt>
                <c:pt idx="10">
                  <c:v>0105000 «Бастауыш білім беру»</c:v>
                </c:pt>
                <c:pt idx="11">
                  <c:v>0111000 «Негізгі орта білім беру»</c:v>
                </c:pt>
                <c:pt idx="12">
                  <c:v>0111000 «Основное среднее образование»</c:v>
                </c:pt>
                <c:pt idx="13">
                  <c:v>Барлығы: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14"/>
                <c:pt idx="0">
                  <c:v>94</c:v>
                </c:pt>
                <c:pt idx="1">
                  <c:v>97</c:v>
                </c:pt>
                <c:pt idx="2">
                  <c:v/>
                </c:pt>
                <c:pt idx="3">
                  <c:v/>
                </c:pt>
                <c:pt idx="4">
                  <c:v>100</c:v>
                </c:pt>
                <c:pt idx="5">
                  <c:v>95</c:v>
                </c:pt>
                <c:pt idx="6">
                  <c:v/>
                </c:pt>
                <c:pt idx="7">
                  <c:v>93</c:v>
                </c:pt>
                <c:pt idx="8">
                  <c:v>97</c:v>
                </c:pt>
                <c:pt idx="9">
                  <c:v/>
                </c:pt>
                <c:pt idx="10">
                  <c:v>100</c:v>
                </c:pt>
                <c:pt idx="11">
                  <c:v/>
                </c:pt>
                <c:pt idx="12">
                  <c:v>100</c:v>
                </c:pt>
                <c:pt idx="13">
                  <c:v>97</c:v>
                </c:pt>
              </c:numCache>
            </c:numRef>
          </c:val>
        </c:ser>
        <c:gapWidth val="150"/>
        <c:shape val="box"/>
        <c:axId val="13525326"/>
        <c:axId val="70384222"/>
        <c:axId val="0"/>
      </c:bar3DChart>
      <c:catAx>
        <c:axId val="13525326"/>
        <c:scaling>
          <c:orientation val="minMax"/>
        </c:scaling>
        <c:delete val="0"/>
        <c:axPos val="b"/>
        <c:numFmt formatCode="MM/DD/YYYY" sourceLinked="1"/>
        <c:majorTickMark val="none"/>
        <c:minorTickMark val="none"/>
        <c:tickLblPos val="nextTo"/>
        <c:spPr>
          <a:ln w="1260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1" sz="1200" spc="-1" strike="noStrike">
                <a:solidFill>
                  <a:srgbClr val="595959"/>
                </a:solidFill>
                <a:latin typeface="Times New Roman"/>
              </a:defRPr>
            </a:pPr>
          </a:p>
        </c:txPr>
        <c:crossAx val="70384222"/>
        <c:crosses val="autoZero"/>
        <c:auto val="1"/>
        <c:lblAlgn val="ctr"/>
        <c:lblOffset val="100"/>
      </c:catAx>
      <c:valAx>
        <c:axId val="70384222"/>
        <c:scaling>
          <c:orientation val="minMax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595959"/>
                </a:solidFill>
                <a:latin typeface="Gill Sans MT"/>
              </a:defRPr>
            </a:pPr>
          </a:p>
        </c:txPr>
        <c:crossAx val="13525326"/>
        <c:crosses val="autoZero"/>
      </c:valAx>
    </c:plotArea>
    <c:legend>
      <c:legendPos val="b"/>
      <c:overlay val="0"/>
      <c:spPr>
        <a:noFill/>
        <a:ln>
          <a:noFill/>
        </a:ln>
      </c:spPr>
      <c:txPr>
        <a:bodyPr/>
        <a:lstStyle/>
        <a:p>
          <a:pPr>
            <a:defRPr b="1" sz="1400" spc="-1" strike="noStrike">
              <a:solidFill>
                <a:srgbClr val="595959"/>
              </a:solidFill>
              <a:latin typeface="Times New Roman"/>
            </a:defRPr>
          </a:pPr>
        </a:p>
      </c:txPr>
    </c:legend>
    <c:plotVisOnly val="1"/>
    <c:dispBlanksAs val="gap"/>
  </c:chart>
  <c:spPr>
    <a:solidFill>
      <a:srgbClr val="ffffff"/>
    </a:solidFill>
    <a:ln w="9360">
      <a:solidFill>
        <a:srgbClr val="d9d9d9"/>
      </a:solidFill>
      <a:round/>
    </a:ln>
  </c:spPr>
</c:chartSpace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subTitle"/>
          </p:nvPr>
        </p:nvSpPr>
        <p:spPr>
          <a:xfrm>
            <a:off x="1434960" y="1447920"/>
            <a:ext cx="7499160" cy="4800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749916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365940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940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subTitle"/>
          </p:nvPr>
        </p:nvSpPr>
        <p:spPr>
          <a:xfrm>
            <a:off x="1434960" y="274680"/>
            <a:ext cx="7499160" cy="5297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3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940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4" name="PlaceHolder 4"/>
          <p:cNvSpPr>
            <a:spLocks noGrp="1"/>
          </p:cNvSpPr>
          <p:nvPr>
            <p:ph type="body"/>
          </p:nvPr>
        </p:nvSpPr>
        <p:spPr>
          <a:xfrm>
            <a:off x="1434960" y="39553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365940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1434960" y="3955320"/>
            <a:ext cx="7499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7499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1434960" y="3955320"/>
            <a:ext cx="7499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1434960" y="39553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0" name="PlaceHolder 5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24145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body"/>
          </p:nvPr>
        </p:nvSpPr>
        <p:spPr>
          <a:xfrm>
            <a:off x="3970440" y="1447920"/>
            <a:ext cx="24145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body"/>
          </p:nvPr>
        </p:nvSpPr>
        <p:spPr>
          <a:xfrm>
            <a:off x="6506280" y="1447920"/>
            <a:ext cx="24145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1434960" y="3955320"/>
            <a:ext cx="24145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6" name="PlaceHolder 6"/>
          <p:cNvSpPr>
            <a:spLocks noGrp="1"/>
          </p:cNvSpPr>
          <p:nvPr>
            <p:ph type="body"/>
          </p:nvPr>
        </p:nvSpPr>
        <p:spPr>
          <a:xfrm>
            <a:off x="3970440" y="3955320"/>
            <a:ext cx="24145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7" name="PlaceHolder 7"/>
          <p:cNvSpPr>
            <a:spLocks noGrp="1"/>
          </p:cNvSpPr>
          <p:nvPr>
            <p:ph type="body"/>
          </p:nvPr>
        </p:nvSpPr>
        <p:spPr>
          <a:xfrm>
            <a:off x="6506280" y="3955320"/>
            <a:ext cx="24145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subTitle"/>
          </p:nvPr>
        </p:nvSpPr>
        <p:spPr>
          <a:xfrm>
            <a:off x="1434960" y="1447920"/>
            <a:ext cx="7499160" cy="4800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749916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365940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940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subTitle"/>
          </p:nvPr>
        </p:nvSpPr>
        <p:spPr>
          <a:xfrm>
            <a:off x="1434960" y="274680"/>
            <a:ext cx="7499160" cy="5297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940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1434960" y="39553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365940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1434960" y="3955320"/>
            <a:ext cx="7499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7499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 type="body"/>
          </p:nvPr>
        </p:nvSpPr>
        <p:spPr>
          <a:xfrm>
            <a:off x="1434960" y="3955320"/>
            <a:ext cx="7499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body"/>
          </p:nvPr>
        </p:nvSpPr>
        <p:spPr>
          <a:xfrm>
            <a:off x="1434960" y="39553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24145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3970440" y="1447920"/>
            <a:ext cx="24145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6506280" y="1447920"/>
            <a:ext cx="24145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1" name="PlaceHolder 5"/>
          <p:cNvSpPr>
            <a:spLocks noGrp="1"/>
          </p:cNvSpPr>
          <p:nvPr>
            <p:ph type="body"/>
          </p:nvPr>
        </p:nvSpPr>
        <p:spPr>
          <a:xfrm>
            <a:off x="1434960" y="3955320"/>
            <a:ext cx="24145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2" name="PlaceHolder 6"/>
          <p:cNvSpPr>
            <a:spLocks noGrp="1"/>
          </p:cNvSpPr>
          <p:nvPr>
            <p:ph type="body"/>
          </p:nvPr>
        </p:nvSpPr>
        <p:spPr>
          <a:xfrm>
            <a:off x="3970440" y="3955320"/>
            <a:ext cx="24145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3" name="PlaceHolder 7"/>
          <p:cNvSpPr>
            <a:spLocks noGrp="1"/>
          </p:cNvSpPr>
          <p:nvPr>
            <p:ph type="body"/>
          </p:nvPr>
        </p:nvSpPr>
        <p:spPr>
          <a:xfrm>
            <a:off x="6506280" y="3955320"/>
            <a:ext cx="24145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 type="subTitle"/>
          </p:nvPr>
        </p:nvSpPr>
        <p:spPr>
          <a:xfrm>
            <a:off x="1434960" y="1447920"/>
            <a:ext cx="7499160" cy="4800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749916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365940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940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subTitle"/>
          </p:nvPr>
        </p:nvSpPr>
        <p:spPr>
          <a:xfrm>
            <a:off x="1434960" y="274680"/>
            <a:ext cx="7499160" cy="5297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7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940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8" name="PlaceHolder 4"/>
          <p:cNvSpPr>
            <a:spLocks noGrp="1"/>
          </p:cNvSpPr>
          <p:nvPr>
            <p:ph type="body"/>
          </p:nvPr>
        </p:nvSpPr>
        <p:spPr>
          <a:xfrm>
            <a:off x="1434960" y="39553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365940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2" name="PlaceHolder 4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6" name="PlaceHolder 4"/>
          <p:cNvSpPr>
            <a:spLocks noGrp="1"/>
          </p:cNvSpPr>
          <p:nvPr>
            <p:ph type="body"/>
          </p:nvPr>
        </p:nvSpPr>
        <p:spPr>
          <a:xfrm>
            <a:off x="1434960" y="3955320"/>
            <a:ext cx="7499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8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7499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9" name="PlaceHolder 3"/>
          <p:cNvSpPr>
            <a:spLocks noGrp="1"/>
          </p:cNvSpPr>
          <p:nvPr>
            <p:ph type="body"/>
          </p:nvPr>
        </p:nvSpPr>
        <p:spPr>
          <a:xfrm>
            <a:off x="1434960" y="3955320"/>
            <a:ext cx="7499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1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2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3" name="PlaceHolder 4"/>
          <p:cNvSpPr>
            <a:spLocks noGrp="1"/>
          </p:cNvSpPr>
          <p:nvPr>
            <p:ph type="body"/>
          </p:nvPr>
        </p:nvSpPr>
        <p:spPr>
          <a:xfrm>
            <a:off x="1434960" y="39553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4" name="PlaceHolder 5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940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 type="body"/>
          </p:nvPr>
        </p:nvSpPr>
        <p:spPr>
          <a:xfrm>
            <a:off x="1434960" y="1447920"/>
            <a:ext cx="24145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7" name="PlaceHolder 3"/>
          <p:cNvSpPr>
            <a:spLocks noGrp="1"/>
          </p:cNvSpPr>
          <p:nvPr>
            <p:ph type="body"/>
          </p:nvPr>
        </p:nvSpPr>
        <p:spPr>
          <a:xfrm>
            <a:off x="3970440" y="1447920"/>
            <a:ext cx="24145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8" name="PlaceHolder 4"/>
          <p:cNvSpPr>
            <a:spLocks noGrp="1"/>
          </p:cNvSpPr>
          <p:nvPr>
            <p:ph type="body"/>
          </p:nvPr>
        </p:nvSpPr>
        <p:spPr>
          <a:xfrm>
            <a:off x="6506280" y="1447920"/>
            <a:ext cx="24145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9" name="PlaceHolder 5"/>
          <p:cNvSpPr>
            <a:spLocks noGrp="1"/>
          </p:cNvSpPr>
          <p:nvPr>
            <p:ph type="body"/>
          </p:nvPr>
        </p:nvSpPr>
        <p:spPr>
          <a:xfrm>
            <a:off x="1434960" y="3955320"/>
            <a:ext cx="24145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0" name="PlaceHolder 6"/>
          <p:cNvSpPr>
            <a:spLocks noGrp="1"/>
          </p:cNvSpPr>
          <p:nvPr>
            <p:ph type="body"/>
          </p:nvPr>
        </p:nvSpPr>
        <p:spPr>
          <a:xfrm>
            <a:off x="3970440" y="3955320"/>
            <a:ext cx="24145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1" name="PlaceHolder 7"/>
          <p:cNvSpPr>
            <a:spLocks noGrp="1"/>
          </p:cNvSpPr>
          <p:nvPr>
            <p:ph type="body"/>
          </p:nvPr>
        </p:nvSpPr>
        <p:spPr>
          <a:xfrm>
            <a:off x="6506280" y="3955320"/>
            <a:ext cx="24145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-816120" y="-816120"/>
            <a:ext cx="1638000" cy="16380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240">
            <a:solidFill>
              <a:schemeClr val="bg2">
                <a:shade val="70000"/>
                <a:satMod val="200000"/>
                <a:alpha val="100000"/>
              </a:schemeClr>
            </a:solidFill>
            <a:round/>
          </a:ln>
          <a:effectLst>
            <a:outerShdw blurRad="63500" dir="5400000" dist="25560" rotWithShape="0">
              <a:srgbClr val="000000">
                <a:alpha val="44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" name="CustomShape 2"/>
          <p:cNvSpPr/>
          <p:nvPr/>
        </p:nvSpPr>
        <p:spPr>
          <a:xfrm>
            <a:off x="168120" y="20520"/>
            <a:ext cx="1703160" cy="1703160"/>
          </a:xfrm>
          <a:prstGeom prst="ellipse">
            <a:avLst/>
          </a:prstGeom>
          <a:noFill/>
          <a:ln w="27360">
            <a:solidFill>
              <a:schemeClr val="bg2">
                <a:tint val="45000"/>
                <a:satMod val="325000"/>
                <a:alpha val="100000"/>
              </a:schemeClr>
            </a:solidFill>
            <a:round/>
          </a:ln>
          <a:effectLst>
            <a:outerShdw algn="tl" blurRad="2540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" name="CustomShape 3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lin ang="0"/>
          </a:gradFill>
          <a:ln w="7200">
            <a:solidFill>
              <a:schemeClr val="bg2">
                <a:shade val="60000"/>
                <a:satMod val="220000"/>
                <a:alpha val="100000"/>
              </a:schemeClr>
            </a:solidFill>
            <a:round/>
          </a:ln>
          <a:effectLst>
            <a:outerShdw algn="tl" blurRad="12700" dir="4557825" dist="14843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3" name="CustomShape 4"/>
          <p:cNvSpPr/>
          <p:nvPr/>
        </p:nvSpPr>
        <p:spPr>
          <a:xfrm>
            <a:off x="1012680" y="0"/>
            <a:ext cx="813096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r="5400000" dist="25560" rotWithShape="0">
              <a:srgbClr val="000000">
                <a:alpha val="44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" name="CustomShape 5"/>
          <p:cNvSpPr/>
          <p:nvPr/>
        </p:nvSpPr>
        <p:spPr>
          <a:xfrm>
            <a:off x="101448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5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" name="CustomShape 6"/>
          <p:cNvSpPr/>
          <p:nvPr/>
        </p:nvSpPr>
        <p:spPr>
          <a:xfrm>
            <a:off x="921600" y="1413720"/>
            <a:ext cx="209880" cy="209880"/>
          </a:xfrm>
          <a:prstGeom prst="ellipse">
            <a:avLst/>
          </a:prstGeom>
          <a:gradFill rotWithShape="0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lin ang="0"/>
          </a:gradFill>
          <a:ln w="2160">
            <a:solidFill>
              <a:schemeClr val="accent1">
                <a:shade val="90000"/>
                <a:satMod val="110000"/>
                <a:alpha val="60000"/>
              </a:schemeClr>
            </a:solidFill>
            <a:round/>
          </a:ln>
          <a:effectLst>
            <a:outerShdw blurRad="63500" dir="5400000" dist="25560" rotWithShape="0">
              <a:srgbClr val="000000">
                <a:alpha val="44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" name="CustomShape 7"/>
          <p:cNvSpPr/>
          <p:nvPr/>
        </p:nvSpPr>
        <p:spPr>
          <a:xfrm>
            <a:off x="1157400" y="1344600"/>
            <a:ext cx="63000" cy="64800"/>
          </a:xfrm>
          <a:prstGeom prst="ellipse">
            <a:avLst/>
          </a:prstGeom>
          <a:noFill/>
          <a:ln w="12600">
            <a:solidFill>
              <a:schemeClr val="accent1">
                <a:shade val="75000"/>
                <a:alpha val="60000"/>
              </a:schemeClr>
            </a:solidFill>
            <a:round/>
          </a:ln>
          <a:effectLst>
            <a:outerShdw blurRad="63500" dir="5400000" dist="25560" rotWithShape="0">
              <a:srgbClr val="000000">
                <a:alpha val="44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7" name="PlaceHolder 8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6280" cy="1471680"/>
          </a:xfrm>
          <a:prstGeom prst="rect">
            <a:avLst/>
          </a:prstGeom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0" lang="ru-RU" sz="4300" spc="-1" strike="noStrike">
                <a:solidFill>
                  <a:srgbClr val="572314"/>
                </a:solidFill>
                <a:latin typeface="Gill Sans MT"/>
              </a:rPr>
              <a:t>Образец заголовка</a:t>
            </a:r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9"/>
          <p:cNvSpPr>
            <a:spLocks noGrp="1"/>
          </p:cNvSpPr>
          <p:nvPr>
            <p:ph type="dt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</p:spPr>
        <p:txBody>
          <a:bodyPr lIns="90000" rIns="90000" tIns="45000" bIns="45000" anchor="b"/>
          <a:p>
            <a:pPr algn="r">
              <a:lnSpc>
                <a:spcPct val="100000"/>
              </a:lnSpc>
            </a:pPr>
            <a:fld id="{F4AB25E3-763A-403B-8C34-794A4F315B5D}" type="datetime">
              <a:rPr b="0" lang="en-US" sz="1200" spc="-1" strike="noStrike">
                <a:solidFill>
                  <a:srgbClr val="b5a989"/>
                </a:solidFill>
                <a:latin typeface="Gill Sans MT"/>
              </a:rPr>
              <a:t>1/21/19</a:t>
            </a:fld>
            <a:endParaRPr b="0" lang="en-US" sz="1200" spc="-1" strike="noStrike">
              <a:latin typeface="Times New Roman"/>
            </a:endParaRPr>
          </a:p>
        </p:txBody>
      </p:sp>
      <p:sp>
        <p:nvSpPr>
          <p:cNvPr id="9" name="PlaceHolder 10"/>
          <p:cNvSpPr>
            <a:spLocks noGrp="1"/>
          </p:cNvSpPr>
          <p:nvPr>
            <p:ph type="ftr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</p:spPr>
        <p:txBody>
          <a:bodyPr lIns="90000" rIns="90000" tIns="45000" bIns="45000" anchor="b"/>
          <a:p>
            <a:endParaRPr b="0" lang="en-US" sz="2400" spc="-1" strike="noStrike">
              <a:latin typeface="Times New Roman"/>
            </a:endParaRPr>
          </a:p>
        </p:txBody>
      </p:sp>
      <p:sp>
        <p:nvSpPr>
          <p:cNvPr id="10" name="PlaceHolder 11"/>
          <p:cNvSpPr>
            <a:spLocks noGrp="1"/>
          </p:cNvSpPr>
          <p:nvPr>
            <p:ph type="sldNum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</p:spPr>
        <p:txBody>
          <a:bodyPr anchor="b"/>
          <a:p>
            <a:pPr algn="ctr">
              <a:lnSpc>
                <a:spcPct val="100000"/>
              </a:lnSpc>
            </a:pPr>
            <a:fld id="{817DE0ED-2B45-466E-9C02-7492D1941720}" type="slidenum">
              <a:rPr b="0" lang="en-US" sz="1200" spc="-1" strike="noStrike">
                <a:solidFill>
                  <a:srgbClr val="b5a788"/>
                </a:solidFill>
                <a:latin typeface="Corbel"/>
              </a:rPr>
              <a:t>&lt;number&gt;</a:t>
            </a:fld>
            <a:endParaRPr b="0" lang="en-US" sz="1200" spc="-1" strike="noStrike">
              <a:latin typeface="Times New Roman"/>
            </a:endParaRPr>
          </a:p>
        </p:txBody>
      </p:sp>
      <p:sp>
        <p:nvSpPr>
          <p:cNvPr id="11" name="PlaceHolder 1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Click to edit the outline text format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Gill Sans MT"/>
              </a:rPr>
              <a:t>Second Outline Level</a:t>
            </a:r>
            <a:endParaRPr b="0" lang="ru-RU" sz="2400" spc="-1" strike="noStrike">
              <a:solidFill>
                <a:srgbClr val="000000"/>
              </a:solidFill>
              <a:latin typeface="Gill Sans MT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Third Outline Level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Fourth Outline Level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Fifth Outline Level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Sixth Outline Level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Seventh Outline Level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CustomShape 1"/>
          <p:cNvSpPr/>
          <p:nvPr/>
        </p:nvSpPr>
        <p:spPr>
          <a:xfrm>
            <a:off x="-816120" y="-816120"/>
            <a:ext cx="1638000" cy="16380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240">
            <a:solidFill>
              <a:schemeClr val="bg2">
                <a:shade val="70000"/>
                <a:satMod val="200000"/>
                <a:alpha val="100000"/>
              </a:schemeClr>
            </a:solidFill>
            <a:round/>
          </a:ln>
          <a:effectLst>
            <a:outerShdw blurRad="63500" dir="5400000" dist="25560" rotWithShape="0">
              <a:srgbClr val="000000">
                <a:alpha val="44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9" name="CustomShape 2"/>
          <p:cNvSpPr/>
          <p:nvPr/>
        </p:nvSpPr>
        <p:spPr>
          <a:xfrm>
            <a:off x="168120" y="20520"/>
            <a:ext cx="1703160" cy="1703160"/>
          </a:xfrm>
          <a:prstGeom prst="ellipse">
            <a:avLst/>
          </a:prstGeom>
          <a:noFill/>
          <a:ln w="27360">
            <a:solidFill>
              <a:schemeClr val="bg2">
                <a:tint val="45000"/>
                <a:satMod val="325000"/>
                <a:alpha val="100000"/>
              </a:schemeClr>
            </a:solidFill>
            <a:round/>
          </a:ln>
          <a:effectLst>
            <a:outerShdw algn="tl" blurRad="2540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0" name="CustomShape 3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lin ang="0"/>
          </a:gradFill>
          <a:ln w="7200">
            <a:solidFill>
              <a:schemeClr val="bg2">
                <a:shade val="60000"/>
                <a:satMod val="220000"/>
                <a:alpha val="100000"/>
              </a:schemeClr>
            </a:solidFill>
            <a:round/>
          </a:ln>
          <a:effectLst>
            <a:outerShdw algn="tl" blurRad="12700" dir="4557825" dist="14843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1" name="CustomShape 4"/>
          <p:cNvSpPr/>
          <p:nvPr/>
        </p:nvSpPr>
        <p:spPr>
          <a:xfrm>
            <a:off x="1012680" y="0"/>
            <a:ext cx="813096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r="5400000" dist="25560" rotWithShape="0">
              <a:srgbClr val="000000">
                <a:alpha val="44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2" name="CustomShape 5"/>
          <p:cNvSpPr/>
          <p:nvPr/>
        </p:nvSpPr>
        <p:spPr>
          <a:xfrm>
            <a:off x="101448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5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3" name="PlaceHolder 6"/>
          <p:cNvSpPr>
            <a:spLocks noGrp="1"/>
          </p:cNvSpPr>
          <p:nvPr>
            <p:ph type="title"/>
          </p:nvPr>
        </p:nvSpPr>
        <p:spPr>
          <a:xfrm>
            <a:off x="1434960" y="274680"/>
            <a:ext cx="7499160" cy="1142640"/>
          </a:xfrm>
          <a:prstGeom prst="rect">
            <a:avLst/>
          </a:prstGeom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0" lang="ru-RU" sz="4300" spc="-1" strike="noStrike">
                <a:solidFill>
                  <a:srgbClr val="572314"/>
                </a:solidFill>
                <a:latin typeface="Gill Sans MT"/>
              </a:rPr>
              <a:t>Образец заголовка</a:t>
            </a:r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PlaceHolder 7"/>
          <p:cNvSpPr>
            <a:spLocks noGrp="1"/>
          </p:cNvSpPr>
          <p:nvPr>
            <p:ph type="body"/>
          </p:nvPr>
        </p:nvSpPr>
        <p:spPr>
          <a:xfrm>
            <a:off x="1434960" y="1447920"/>
            <a:ext cx="7499160" cy="4800240"/>
          </a:xfrm>
          <a:prstGeom prst="rect">
            <a:avLst/>
          </a:prstGeom>
        </p:spPr>
        <p:txBody>
          <a:bodyPr/>
          <a:p>
            <a:pPr marL="365040" indent="-28224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Образец текста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lvl="1" marL="639720" indent="-236160">
              <a:lnSpc>
                <a:spcPct val="10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b="0" lang="ru-RU" sz="2800" spc="-1" strike="noStrike">
                <a:solidFill>
                  <a:srgbClr val="000000"/>
                </a:solidFill>
                <a:latin typeface="Gill Sans MT"/>
              </a:rPr>
              <a:t>Второй уровень</a:t>
            </a:r>
            <a:endParaRPr b="0" lang="ru-RU" sz="2800" spc="-1" strike="noStrike">
              <a:solidFill>
                <a:srgbClr val="000000"/>
              </a:solidFill>
              <a:latin typeface="Gill Sans MT"/>
            </a:endParaRPr>
          </a:p>
          <a:p>
            <a:pPr lvl="2" marL="885960" indent="-228240">
              <a:lnSpc>
                <a:spcPct val="100000"/>
              </a:lnSpc>
              <a:spcBef>
                <a:spcPts val="479"/>
              </a:spcBef>
              <a:buClr>
                <a:srgbClr val="feb80a"/>
              </a:buClr>
              <a:buFont typeface="Wingdings 2" charset="2"/>
              <a:buChar char=""/>
            </a:pPr>
            <a:r>
              <a:rPr b="0" lang="ru-RU" sz="2400" spc="-1" strike="noStrike">
                <a:solidFill>
                  <a:srgbClr val="000000"/>
                </a:solidFill>
                <a:latin typeface="Gill Sans MT"/>
              </a:rPr>
              <a:t>Третий уровень</a:t>
            </a:r>
            <a:endParaRPr b="0" lang="ru-RU" sz="2400" spc="-1" strike="noStrike">
              <a:solidFill>
                <a:srgbClr val="000000"/>
              </a:solidFill>
              <a:latin typeface="Gill Sans MT"/>
            </a:endParaRPr>
          </a:p>
          <a:p>
            <a:pPr lvl="3" marL="1096920" indent="-172800">
              <a:lnSpc>
                <a:spcPct val="100000"/>
              </a:lnSpc>
              <a:spcBef>
                <a:spcPts val="400"/>
              </a:spcBef>
              <a:buClr>
                <a:srgbClr val="c32d2e"/>
              </a:buClr>
              <a:buFont typeface="Wingdings 2" charset="2"/>
              <a:buChar char="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Четвертый уровень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4" marL="1297080" indent="-182160">
              <a:lnSpc>
                <a:spcPct val="100000"/>
              </a:lnSpc>
              <a:spcBef>
                <a:spcPts val="400"/>
              </a:spcBef>
              <a:buClr>
                <a:srgbClr val="84aa33"/>
              </a:buClr>
              <a:buFont typeface="Wingdings 2" charset="2"/>
              <a:buChar char="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Пятый уровень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5" name="PlaceHolder 8"/>
          <p:cNvSpPr>
            <a:spLocks noGrp="1"/>
          </p:cNvSpPr>
          <p:nvPr>
            <p:ph type="dt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</p:spPr>
        <p:txBody>
          <a:bodyPr lIns="90000" rIns="90000" tIns="45000" bIns="45000" anchor="b"/>
          <a:p>
            <a:pPr algn="r">
              <a:lnSpc>
                <a:spcPct val="100000"/>
              </a:lnSpc>
            </a:pPr>
            <a:fld id="{BDB793FC-F8FA-4705-B19C-A8F6E595EFCE}" type="datetime">
              <a:rPr b="0" lang="en-US" sz="1200" spc="-1" strike="noStrike">
                <a:solidFill>
                  <a:srgbClr val="b5a989"/>
                </a:solidFill>
                <a:latin typeface="Gill Sans MT"/>
              </a:rPr>
              <a:t>1/21/19</a:t>
            </a:fld>
            <a:endParaRPr b="0" lang="en-US" sz="1200" spc="-1" strike="noStrike">
              <a:latin typeface="Times New Roman"/>
            </a:endParaRPr>
          </a:p>
        </p:txBody>
      </p:sp>
      <p:sp>
        <p:nvSpPr>
          <p:cNvPr id="56" name="PlaceHolder 9"/>
          <p:cNvSpPr>
            <a:spLocks noGrp="1"/>
          </p:cNvSpPr>
          <p:nvPr>
            <p:ph type="ftr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</p:spPr>
        <p:txBody>
          <a:bodyPr lIns="90000" rIns="90000" tIns="45000" bIns="45000" anchor="b"/>
          <a:p>
            <a:endParaRPr b="0" lang="en-US" sz="2400" spc="-1" strike="noStrike">
              <a:latin typeface="Times New Roman"/>
            </a:endParaRPr>
          </a:p>
        </p:txBody>
      </p:sp>
      <p:sp>
        <p:nvSpPr>
          <p:cNvPr id="57" name="PlaceHolder 10"/>
          <p:cNvSpPr>
            <a:spLocks noGrp="1"/>
          </p:cNvSpPr>
          <p:nvPr>
            <p:ph type="sldNum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</p:spPr>
        <p:txBody>
          <a:bodyPr anchor="b"/>
          <a:p>
            <a:pPr algn="ctr">
              <a:lnSpc>
                <a:spcPct val="100000"/>
              </a:lnSpc>
            </a:pPr>
            <a:fld id="{B75B3535-570E-4FCF-81FE-AEBE84433A13}" type="slidenum">
              <a:rPr b="0" lang="en-US" sz="1200" spc="-1" strike="noStrike">
                <a:solidFill>
                  <a:srgbClr val="b5a788"/>
                </a:solidFill>
                <a:latin typeface="Corbel"/>
              </a:rPr>
              <a:t>&lt;number&gt;</a:t>
            </a:fld>
            <a:endParaRPr b="0" lang="en-US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CustomShape 1" hidden="1"/>
          <p:cNvSpPr/>
          <p:nvPr/>
        </p:nvSpPr>
        <p:spPr>
          <a:xfrm>
            <a:off x="-816120" y="-816120"/>
            <a:ext cx="1638000" cy="16380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240">
            <a:solidFill>
              <a:schemeClr val="bg2">
                <a:shade val="70000"/>
                <a:satMod val="200000"/>
                <a:alpha val="100000"/>
              </a:schemeClr>
            </a:solidFill>
            <a:round/>
          </a:ln>
          <a:effectLst>
            <a:outerShdw blurRad="63500" dir="5400000" dist="25560" rotWithShape="0">
              <a:srgbClr val="000000">
                <a:alpha val="44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95" name="CustomShape 2" hidden="1"/>
          <p:cNvSpPr/>
          <p:nvPr/>
        </p:nvSpPr>
        <p:spPr>
          <a:xfrm>
            <a:off x="168120" y="20520"/>
            <a:ext cx="1703160" cy="1703160"/>
          </a:xfrm>
          <a:prstGeom prst="ellipse">
            <a:avLst/>
          </a:prstGeom>
          <a:noFill/>
          <a:ln w="27360">
            <a:solidFill>
              <a:schemeClr val="bg2">
                <a:tint val="45000"/>
                <a:satMod val="325000"/>
                <a:alpha val="100000"/>
              </a:schemeClr>
            </a:solidFill>
            <a:round/>
          </a:ln>
          <a:effectLst>
            <a:outerShdw algn="tl" blurRad="2540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96" name="CustomShape 3" hidden="1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lin ang="0"/>
          </a:gradFill>
          <a:ln w="7200">
            <a:solidFill>
              <a:schemeClr val="bg2">
                <a:shade val="60000"/>
                <a:satMod val="220000"/>
                <a:alpha val="100000"/>
              </a:schemeClr>
            </a:solidFill>
            <a:round/>
          </a:ln>
          <a:effectLst>
            <a:outerShdw algn="tl" blurRad="12700" dir="4557825" dist="14843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97" name="CustomShape 4" hidden="1"/>
          <p:cNvSpPr/>
          <p:nvPr/>
        </p:nvSpPr>
        <p:spPr>
          <a:xfrm>
            <a:off x="1012680" y="0"/>
            <a:ext cx="813096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r="5400000" dist="25560" rotWithShape="0">
              <a:srgbClr val="000000">
                <a:alpha val="44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98" name="CustomShape 5" hidden="1"/>
          <p:cNvSpPr/>
          <p:nvPr/>
        </p:nvSpPr>
        <p:spPr>
          <a:xfrm>
            <a:off x="101448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5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99" name="CustomShape 6"/>
          <p:cNvSpPr/>
          <p:nvPr/>
        </p:nvSpPr>
        <p:spPr>
          <a:xfrm>
            <a:off x="1014480" y="0"/>
            <a:ext cx="812916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r="5400000" dist="25560" rotWithShape="0">
              <a:srgbClr val="000000">
                <a:alpha val="44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00" name="CustomShape 7"/>
          <p:cNvSpPr/>
          <p:nvPr/>
        </p:nvSpPr>
        <p:spPr>
          <a:xfrm>
            <a:off x="101448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5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01" name="PlaceHolder 8"/>
          <p:cNvSpPr>
            <a:spLocks noGrp="1"/>
          </p:cNvSpPr>
          <p:nvPr>
            <p:ph type="dt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</p:spPr>
        <p:txBody>
          <a:bodyPr lIns="90000" rIns="90000" tIns="45000" bIns="45000" anchor="b"/>
          <a:p>
            <a:pPr algn="r">
              <a:lnSpc>
                <a:spcPct val="100000"/>
              </a:lnSpc>
            </a:pPr>
            <a:fld id="{840934C4-73F2-4A74-AB48-665EB5C096CF}" type="datetime">
              <a:rPr b="0" lang="en-US" sz="1200" spc="-1" strike="noStrike">
                <a:solidFill>
                  <a:srgbClr val="b5a989"/>
                </a:solidFill>
                <a:latin typeface="Gill Sans MT"/>
              </a:rPr>
              <a:t>1/21/19</a:t>
            </a:fld>
            <a:endParaRPr b="0" lang="en-US" sz="1200" spc="-1" strike="noStrike">
              <a:latin typeface="Times New Roman"/>
            </a:endParaRPr>
          </a:p>
        </p:txBody>
      </p:sp>
      <p:sp>
        <p:nvSpPr>
          <p:cNvPr id="102" name="PlaceHolder 9"/>
          <p:cNvSpPr>
            <a:spLocks noGrp="1"/>
          </p:cNvSpPr>
          <p:nvPr>
            <p:ph type="ftr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</p:spPr>
        <p:txBody>
          <a:bodyPr lIns="90000" rIns="90000" tIns="45000" bIns="45000" anchor="b"/>
          <a:p>
            <a:endParaRPr b="0" lang="en-US" sz="2400" spc="-1" strike="noStrike">
              <a:latin typeface="Times New Roman"/>
            </a:endParaRPr>
          </a:p>
        </p:txBody>
      </p:sp>
      <p:sp>
        <p:nvSpPr>
          <p:cNvPr id="103" name="PlaceHolder 10"/>
          <p:cNvSpPr>
            <a:spLocks noGrp="1"/>
          </p:cNvSpPr>
          <p:nvPr>
            <p:ph type="sldNum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</p:spPr>
        <p:txBody>
          <a:bodyPr anchor="b"/>
          <a:p>
            <a:pPr algn="ctr">
              <a:lnSpc>
                <a:spcPct val="100000"/>
              </a:lnSpc>
            </a:pPr>
            <a:fld id="{17974345-3804-40B9-A21E-06AED9245061}" type="slidenum">
              <a:rPr b="0" lang="en-US" sz="1200" spc="-1" strike="noStrike">
                <a:solidFill>
                  <a:srgbClr val="b5a788"/>
                </a:solidFill>
                <a:latin typeface="Corbel"/>
              </a:rPr>
              <a:t>&lt;number&gt;</a:t>
            </a:fld>
            <a:endParaRPr b="0" lang="en-US" sz="1200" spc="-1" strike="noStrike">
              <a:latin typeface="Times New Roman"/>
            </a:endParaRPr>
          </a:p>
        </p:txBody>
      </p:sp>
      <p:sp>
        <p:nvSpPr>
          <p:cNvPr id="104" name="PlaceHolder 1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4300" spc="-1" strike="noStrike">
                <a:solidFill>
                  <a:srgbClr val="000000"/>
                </a:solidFill>
                <a:latin typeface="Arial"/>
              </a:rPr>
              <a:t>Click to edit the title text format</a:t>
            </a:r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5" name="PlaceHolder 1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Click to edit the outline text format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Gill Sans MT"/>
              </a:rPr>
              <a:t>Second Outline Level</a:t>
            </a:r>
            <a:endParaRPr b="0" lang="ru-RU" sz="2400" spc="-1" strike="noStrike">
              <a:solidFill>
                <a:srgbClr val="000000"/>
              </a:solidFill>
              <a:latin typeface="Gill Sans MT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Third Outline Level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Fourth Outline Level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Fifth Outline Level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Sixth Outline Level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Seventh Outline Level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chart" Target="../charts/chart1.xml"/><Relationship Id="rId2" Type="http://schemas.openxmlformats.org/officeDocument/2006/relationships/slideLayout" Target="../slideLayouts/slideLayout25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TextShape 1"/>
          <p:cNvSpPr txBox="1"/>
          <p:nvPr/>
        </p:nvSpPr>
        <p:spPr>
          <a:xfrm>
            <a:off x="108000" y="404640"/>
            <a:ext cx="8892720" cy="1309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02060"/>
                </a:solidFill>
                <a:latin typeface="Times New Roman"/>
              </a:rPr>
              <a:t>“</a:t>
            </a:r>
            <a:r>
              <a:rPr b="1" lang="ru-RU" sz="2400" spc="-1" strike="noStrike">
                <a:solidFill>
                  <a:srgbClr val="002060"/>
                </a:solidFill>
                <a:latin typeface="Times New Roman"/>
              </a:rPr>
              <a:t>МАҢҒЫСТАУ ГУМАНИТАРЛЫҚ КОЛЛЕДЖІ” МКҚК </a:t>
            </a:r>
            <a:br/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3" name="TextShape 2"/>
          <p:cNvSpPr txBox="1"/>
          <p:nvPr/>
        </p:nvSpPr>
        <p:spPr>
          <a:xfrm>
            <a:off x="1000080" y="1714680"/>
            <a:ext cx="7838640" cy="4714560"/>
          </a:xfrm>
          <a:prstGeom prst="rect">
            <a:avLst/>
          </a:prstGeom>
          <a:noFill/>
          <a:ln>
            <a:noFill/>
          </a:ln>
        </p:spPr>
        <p:txBody>
          <a:bodyPr tIns="0">
            <a:normAutofit/>
          </a:bodyPr>
          <a:p>
            <a:pPr marL="27360" algn="ctr">
              <a:lnSpc>
                <a:spcPct val="100000"/>
              </a:lnSpc>
              <a:spcBef>
                <a:spcPts val="601"/>
              </a:spcBef>
            </a:pPr>
            <a:endParaRPr b="0" lang="en-US" sz="3200" spc="-1" strike="noStrike">
              <a:latin typeface="Arial"/>
            </a:endParaRPr>
          </a:p>
          <a:p>
            <a:pPr marL="27360" algn="ctr">
              <a:lnSpc>
                <a:spcPct val="100000"/>
              </a:lnSpc>
              <a:spcBef>
                <a:spcPts val="601"/>
              </a:spcBef>
            </a:pPr>
            <a:r>
              <a:rPr b="1" lang="en-US" sz="2600" spc="-1" strike="noStrike">
                <a:solidFill>
                  <a:srgbClr val="002060"/>
                </a:solidFill>
                <a:latin typeface="Times New Roman"/>
              </a:rPr>
              <a:t>КӘСІПТІК ПРАКТИКА</a:t>
            </a:r>
            <a:endParaRPr b="0" lang="en-US" sz="2600" spc="-1" strike="noStrike">
              <a:latin typeface="Arial"/>
            </a:endParaRPr>
          </a:p>
          <a:p>
            <a:pPr marL="27360" algn="ctr">
              <a:lnSpc>
                <a:spcPct val="100000"/>
              </a:lnSpc>
              <a:spcBef>
                <a:spcPts val="601"/>
              </a:spcBef>
            </a:pPr>
            <a:r>
              <a:rPr b="1" lang="en-US" sz="1700" spc="-1" strike="noStrike">
                <a:solidFill>
                  <a:srgbClr val="c00000"/>
                </a:solidFill>
                <a:latin typeface="Times New Roman"/>
              </a:rPr>
              <a:t>2018-2019 оқу жылы</a:t>
            </a:r>
            <a:endParaRPr b="0" lang="en-US" sz="1700" spc="-1" strike="noStrike">
              <a:latin typeface="Arial"/>
            </a:endParaRPr>
          </a:p>
          <a:p>
            <a:pPr marL="27360">
              <a:lnSpc>
                <a:spcPct val="100000"/>
              </a:lnSpc>
              <a:spcBef>
                <a:spcPts val="601"/>
              </a:spcBef>
            </a:pPr>
            <a:r>
              <a:rPr b="1" i="1" lang="en-US" sz="1700" spc="-1" strike="noStrike">
                <a:solidFill>
                  <a:srgbClr val="361309"/>
                </a:solidFill>
                <a:latin typeface="Gill Sans MT"/>
              </a:rPr>
              <a:t> </a:t>
            </a:r>
            <a:endParaRPr b="0" lang="en-US" sz="1700" spc="-1" strike="noStrike">
              <a:latin typeface="Arial"/>
            </a:endParaRPr>
          </a:p>
          <a:p>
            <a:pPr marL="27360" algn="ctr">
              <a:lnSpc>
                <a:spcPct val="100000"/>
              </a:lnSpc>
              <a:spcBef>
                <a:spcPts val="601"/>
              </a:spcBef>
            </a:pPr>
            <a:endParaRPr b="0" lang="en-US" sz="1700" spc="-1" strike="noStrike">
              <a:latin typeface="Arial"/>
            </a:endParaRPr>
          </a:p>
          <a:p>
            <a:pPr marL="27360" algn="ctr">
              <a:lnSpc>
                <a:spcPct val="100000"/>
              </a:lnSpc>
              <a:spcBef>
                <a:spcPts val="601"/>
              </a:spcBef>
            </a:pPr>
            <a:endParaRPr b="0" lang="en-US" sz="1700" spc="-1" strike="noStrike">
              <a:latin typeface="Arial"/>
            </a:endParaRPr>
          </a:p>
          <a:p>
            <a:pPr marL="27360" algn="ctr">
              <a:lnSpc>
                <a:spcPct val="100000"/>
              </a:lnSpc>
            </a:pPr>
            <a:endParaRPr b="0" lang="en-US" sz="1700" spc="-1" strike="noStrike">
              <a:latin typeface="Arial"/>
            </a:endParaRPr>
          </a:p>
          <a:p>
            <a:pPr marL="27360" algn="ctr">
              <a:lnSpc>
                <a:spcPct val="100000"/>
              </a:lnSpc>
            </a:pPr>
            <a:endParaRPr b="0" lang="en-US" sz="1700" spc="-1" strike="noStrike">
              <a:latin typeface="Arial"/>
            </a:endParaRPr>
          </a:p>
          <a:p>
            <a:pPr marL="27360">
              <a:lnSpc>
                <a:spcPct val="100000"/>
              </a:lnSpc>
            </a:pPr>
            <a:r>
              <a:rPr b="1" i="1" lang="en-US" sz="1800" spc="-1" strike="noStrike">
                <a:solidFill>
                  <a:srgbClr val="000000"/>
                </a:solidFill>
                <a:latin typeface="Times New Roman"/>
              </a:rPr>
              <a:t>	</a:t>
            </a:r>
            <a:r>
              <a:rPr b="1" i="1" lang="en-US" sz="1800" spc="-1" strike="noStrike">
                <a:solidFill>
                  <a:srgbClr val="000000"/>
                </a:solidFill>
                <a:latin typeface="Times New Roman"/>
              </a:rPr>
              <a:t>	</a:t>
            </a:r>
            <a:r>
              <a:rPr b="1" i="1" lang="en-US" sz="1800" spc="-1" strike="noStrike">
                <a:solidFill>
                  <a:srgbClr val="000000"/>
                </a:solidFill>
                <a:latin typeface="Times New Roman"/>
              </a:rPr>
              <a:t>	</a:t>
            </a:r>
            <a:r>
              <a:rPr b="1" i="1" lang="en-US" sz="1800" spc="-1" strike="noStrike">
                <a:solidFill>
                  <a:srgbClr val="000000"/>
                </a:solidFill>
                <a:latin typeface="Times New Roman"/>
              </a:rPr>
              <a:t>	</a:t>
            </a:r>
            <a:endParaRPr b="0" lang="en-US" sz="1800" spc="-1" strike="noStrike">
              <a:latin typeface="Arial"/>
            </a:endParaRPr>
          </a:p>
          <a:p>
            <a:pPr marL="27360">
              <a:lnSpc>
                <a:spcPct val="100000"/>
              </a:lnSpc>
            </a:pPr>
            <a:r>
              <a:rPr b="1" i="1" lang="en-US" sz="1800" spc="-1" strike="noStrike">
                <a:solidFill>
                  <a:srgbClr val="000000"/>
                </a:solidFill>
                <a:latin typeface="Times New Roman"/>
              </a:rPr>
              <a:t>	</a:t>
            </a:r>
            <a:r>
              <a:rPr b="1" i="1" lang="en-US" sz="1800" spc="-1" strike="noStrike">
                <a:solidFill>
                  <a:srgbClr val="000000"/>
                </a:solidFill>
                <a:latin typeface="Times New Roman"/>
              </a:rPr>
              <a:t>	</a:t>
            </a:r>
            <a:r>
              <a:rPr b="1" i="1" lang="en-US" sz="1800" spc="-1" strike="noStrike">
                <a:solidFill>
                  <a:srgbClr val="000000"/>
                </a:solidFill>
                <a:latin typeface="Times New Roman"/>
              </a:rPr>
              <a:t>	</a:t>
            </a:r>
            <a:r>
              <a:rPr b="1" i="1" lang="en-US" sz="1800" spc="-1" strike="noStrike">
                <a:solidFill>
                  <a:srgbClr val="000000"/>
                </a:solidFill>
                <a:latin typeface="Times New Roman"/>
              </a:rPr>
              <a:t>	</a:t>
            </a:r>
            <a:r>
              <a:rPr b="1" i="1" lang="en-US" sz="1800" spc="-1" strike="noStrike">
                <a:solidFill>
                  <a:srgbClr val="000000"/>
                </a:solidFill>
                <a:latin typeface="Times New Roman"/>
              </a:rPr>
              <a:t>	</a:t>
            </a:r>
            <a:endParaRPr b="0" lang="en-US" sz="1800" spc="-1" strike="noStrike">
              <a:latin typeface="Arial"/>
            </a:endParaRPr>
          </a:p>
          <a:p>
            <a:pPr marL="27360">
              <a:lnSpc>
                <a:spcPct val="100000"/>
              </a:lnSpc>
            </a:pPr>
            <a:r>
              <a:rPr b="1" i="1" lang="en-US" sz="1800" spc="-1" strike="noStrike">
                <a:solidFill>
                  <a:srgbClr val="000000"/>
                </a:solidFill>
                <a:latin typeface="Times New Roman"/>
              </a:rPr>
              <a:t>	</a:t>
            </a:r>
            <a:r>
              <a:rPr b="1" i="1" lang="en-US" sz="1800" spc="-1" strike="noStrike">
                <a:solidFill>
                  <a:srgbClr val="000000"/>
                </a:solidFill>
                <a:latin typeface="Times New Roman"/>
              </a:rPr>
              <a:t>	</a:t>
            </a:r>
            <a:r>
              <a:rPr b="1" i="1" lang="en-US" sz="1800" spc="-1" strike="noStrike">
                <a:solidFill>
                  <a:srgbClr val="000000"/>
                </a:solidFill>
                <a:latin typeface="Times New Roman"/>
              </a:rPr>
              <a:t>	</a:t>
            </a:r>
            <a:r>
              <a:rPr b="1" i="1" lang="en-US" sz="1800" spc="-1" strike="noStrike">
                <a:solidFill>
                  <a:srgbClr val="000000"/>
                </a:solidFill>
                <a:latin typeface="Times New Roman"/>
              </a:rPr>
              <a:t>	</a:t>
            </a:r>
            <a:r>
              <a:rPr b="1" i="1" lang="en-US" sz="1800" spc="-1" strike="noStrike">
                <a:solidFill>
                  <a:srgbClr val="000000"/>
                </a:solidFill>
                <a:latin typeface="Times New Roman"/>
              </a:rPr>
              <a:t>	</a:t>
            </a:r>
            <a:r>
              <a:rPr b="1" i="1" lang="en-US" sz="1200" spc="-1" strike="noStrike">
                <a:solidFill>
                  <a:srgbClr val="0070c0"/>
                </a:solidFill>
                <a:latin typeface="Times New Roman"/>
              </a:rPr>
              <a:t>Нурмухамбетова Клара Хайрлиевна</a:t>
            </a:r>
            <a:endParaRPr b="0" lang="en-US" sz="1200" spc="-1" strike="noStrike">
              <a:latin typeface="Arial"/>
            </a:endParaRPr>
          </a:p>
          <a:p>
            <a:pPr marL="27360">
              <a:lnSpc>
                <a:spcPct val="100000"/>
              </a:lnSpc>
            </a:pPr>
            <a:r>
              <a:rPr b="1" i="1" lang="en-US" sz="1200" spc="-1" strike="noStrike">
                <a:solidFill>
                  <a:srgbClr val="361309"/>
                </a:solidFill>
                <a:latin typeface="Times New Roman"/>
              </a:rPr>
              <a:t>	</a:t>
            </a:r>
            <a:r>
              <a:rPr b="1" i="1" lang="en-US" sz="1200" spc="-1" strike="noStrike">
                <a:solidFill>
                  <a:srgbClr val="361309"/>
                </a:solidFill>
                <a:latin typeface="Times New Roman"/>
              </a:rPr>
              <a:t>	</a:t>
            </a:r>
            <a:r>
              <a:rPr b="1" i="1" lang="en-US" sz="1200" spc="-1" strike="noStrike">
                <a:solidFill>
                  <a:srgbClr val="361309"/>
                </a:solidFill>
                <a:latin typeface="Times New Roman"/>
              </a:rPr>
              <a:t>	</a:t>
            </a:r>
            <a:r>
              <a:rPr b="1" i="1" lang="en-US" sz="1200" spc="-1" strike="noStrike">
                <a:solidFill>
                  <a:srgbClr val="361309"/>
                </a:solidFill>
                <a:latin typeface="Times New Roman"/>
              </a:rPr>
              <a:t>	</a:t>
            </a:r>
            <a:r>
              <a:rPr b="1" i="1" lang="en-US" sz="1200" spc="-1" strike="noStrike">
                <a:solidFill>
                  <a:srgbClr val="361309"/>
                </a:solidFill>
                <a:latin typeface="Times New Roman"/>
              </a:rPr>
              <a:t>	</a:t>
            </a:r>
            <a:r>
              <a:rPr b="1" i="1" lang="en-US" sz="1200" spc="-1" strike="noStrike">
                <a:solidFill>
                  <a:srgbClr val="361309"/>
                </a:solidFill>
                <a:latin typeface="Times New Roman"/>
              </a:rPr>
              <a:t>директордың оқу-өндірістік жұмысы </a:t>
            </a:r>
            <a:r>
              <a:rPr b="1" i="1" lang="en-US" sz="1200" spc="-1" strike="noStrike">
                <a:solidFill>
                  <a:srgbClr val="361309"/>
                </a:solidFill>
                <a:latin typeface="Times New Roman"/>
              </a:rPr>
              <a:t>	</a:t>
            </a:r>
            <a:r>
              <a:rPr b="1" i="1" lang="en-US" sz="1200" spc="-1" strike="noStrike">
                <a:solidFill>
                  <a:srgbClr val="361309"/>
                </a:solidFill>
                <a:latin typeface="Times New Roman"/>
              </a:rPr>
              <a:t>	</a:t>
            </a:r>
            <a:r>
              <a:rPr b="1" i="1" lang="en-US" sz="1200" spc="-1" strike="noStrike">
                <a:solidFill>
                  <a:srgbClr val="361309"/>
                </a:solidFill>
                <a:latin typeface="Times New Roman"/>
              </a:rPr>
              <a:t>	</a:t>
            </a:r>
            <a:r>
              <a:rPr b="1" i="1" lang="en-US" sz="1200" spc="-1" strike="noStrike">
                <a:solidFill>
                  <a:srgbClr val="361309"/>
                </a:solidFill>
                <a:latin typeface="Times New Roman"/>
              </a:rPr>
              <a:t>	</a:t>
            </a:r>
            <a:r>
              <a:rPr b="1" i="1" lang="en-US" sz="1200" spc="-1" strike="noStrike">
                <a:solidFill>
                  <a:srgbClr val="361309"/>
                </a:solidFill>
                <a:latin typeface="Times New Roman"/>
              </a:rPr>
              <a:t>	</a:t>
            </a:r>
            <a:r>
              <a:rPr b="1" i="1" lang="en-US" sz="1200" spc="-1" strike="noStrike">
                <a:solidFill>
                  <a:srgbClr val="361309"/>
                </a:solidFill>
                <a:latin typeface="Times New Roman"/>
              </a:rPr>
              <a:t>	</a:t>
            </a:r>
            <a:r>
              <a:rPr b="1" i="1" lang="en-US" sz="1200" spc="-1" strike="noStrike">
                <a:solidFill>
                  <a:srgbClr val="361309"/>
                </a:solidFill>
                <a:latin typeface="Times New Roman"/>
              </a:rPr>
              <a:t>жөніндегі орынбасары,</a:t>
            </a:r>
            <a:endParaRPr b="0" lang="en-US" sz="1200" spc="-1" strike="noStrike">
              <a:latin typeface="Arial"/>
            </a:endParaRPr>
          </a:p>
          <a:p>
            <a:pPr marL="27360" algn="ctr">
              <a:lnSpc>
                <a:spcPct val="100000"/>
              </a:lnSpc>
            </a:pPr>
            <a:endParaRPr b="0" lang="en-US" sz="1200" spc="-1" strike="noStrike">
              <a:latin typeface="Arial"/>
            </a:endParaRPr>
          </a:p>
          <a:p>
            <a:pPr marL="27360" algn="ctr">
              <a:lnSpc>
                <a:spcPct val="100000"/>
              </a:lnSpc>
            </a:pPr>
            <a:endParaRPr b="0" lang="en-US" sz="1200" spc="-1" strike="noStrike">
              <a:latin typeface="Arial"/>
            </a:endParaRPr>
          </a:p>
        </p:txBody>
      </p:sp>
      <p:pic>
        <p:nvPicPr>
          <p:cNvPr id="144" name="Picture 2" descr=""/>
          <p:cNvPicPr/>
          <p:nvPr/>
        </p:nvPicPr>
        <p:blipFill>
          <a:blip r:embed="rId1"/>
          <a:stretch/>
        </p:blipFill>
        <p:spPr>
          <a:xfrm>
            <a:off x="3357720" y="3214800"/>
            <a:ext cx="2631600" cy="17316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TextShape 1"/>
          <p:cNvSpPr txBox="1"/>
          <p:nvPr/>
        </p:nvSpPr>
        <p:spPr>
          <a:xfrm>
            <a:off x="1434960" y="274680"/>
            <a:ext cx="749916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rmAutofit fontScale="43000"/>
          </a:bodyPr>
          <a:p>
            <a:pPr algn="ctr">
              <a:lnSpc>
                <a:spcPct val="100000"/>
              </a:lnSpc>
            </a:pPr>
            <a:br/>
            <a:r>
              <a:rPr b="1" lang="ru-RU" sz="4300" spc="-1" strike="noStrike">
                <a:solidFill>
                  <a:srgbClr val="ff0000"/>
                </a:solidFill>
                <a:latin typeface="Times New Roman"/>
              </a:rPr>
              <a:t>КӘСІПТІК ПРАКТИКА</a:t>
            </a:r>
            <a:br/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6" name="TextShape 2"/>
          <p:cNvSpPr txBox="1"/>
          <p:nvPr/>
        </p:nvSpPr>
        <p:spPr>
          <a:xfrm>
            <a:off x="1071720" y="1447920"/>
            <a:ext cx="7862400" cy="480024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000"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r>
              <a:rPr b="1" lang="ru-RU" sz="3800" spc="-1" strike="noStrike">
                <a:solidFill>
                  <a:srgbClr val="000000"/>
                </a:solidFill>
                <a:latin typeface="Times New Roman"/>
              </a:rPr>
              <a:t> </a:t>
            </a:r>
            <a:endParaRPr b="0" lang="ru-RU" sz="3800" spc="-1" strike="noStrike">
              <a:solidFill>
                <a:srgbClr val="000000"/>
              </a:solidFill>
              <a:latin typeface="Gill Sans MT"/>
            </a:endParaRPr>
          </a:p>
          <a:p>
            <a:pPr marL="365040" indent="-282240" algn="just">
              <a:lnSpc>
                <a:spcPct val="100000"/>
              </a:lnSpc>
            </a:pPr>
            <a:r>
              <a:rPr b="0" lang="ru-RU" sz="3800" spc="-1" strike="noStrike">
                <a:solidFill>
                  <a:srgbClr val="000000"/>
                </a:solidFill>
                <a:latin typeface="Times New Roman"/>
              </a:rPr>
              <a:t>Практиканың мақсаты:</a:t>
            </a:r>
            <a:endParaRPr b="0" lang="ru-RU" sz="3800" spc="-1" strike="noStrike">
              <a:solidFill>
                <a:srgbClr val="000000"/>
              </a:solidFill>
              <a:latin typeface="Gill Sans MT"/>
            </a:endParaRPr>
          </a:p>
          <a:p>
            <a:pPr marL="365040" indent="-282240" algn="just">
              <a:lnSpc>
                <a:spcPct val="100000"/>
              </a:lnSpc>
            </a:pPr>
            <a:endParaRPr b="0" lang="ru-RU" sz="3800" spc="-1" strike="noStrike">
              <a:solidFill>
                <a:srgbClr val="000000"/>
              </a:solidFill>
              <a:latin typeface="Gill Sans MT"/>
            </a:endParaRPr>
          </a:p>
          <a:p>
            <a:pPr marL="365040" indent="-282240" algn="just">
              <a:lnSpc>
                <a:spcPct val="100000"/>
              </a:lnSpc>
              <a:buClr>
                <a:srgbClr val="3891a7"/>
              </a:buClr>
              <a:buSzPct val="80000"/>
              <a:buFont typeface="Wingdings" charset="2"/>
              <a:buChar char=""/>
            </a:pPr>
            <a:r>
              <a:rPr b="0" lang="ru-RU" sz="3800" spc="-1" strike="noStrike">
                <a:solidFill>
                  <a:srgbClr val="000000"/>
                </a:solidFill>
                <a:latin typeface="Times New Roman"/>
              </a:rPr>
              <a:t>Студенттердің білім сапасын көтеру, теория мен тәжірибені ұштастыру. </a:t>
            </a:r>
            <a:endParaRPr b="0" lang="ru-RU" sz="3800" spc="-1" strike="noStrike">
              <a:solidFill>
                <a:srgbClr val="000000"/>
              </a:solidFill>
              <a:latin typeface="Gill Sans MT"/>
            </a:endParaRPr>
          </a:p>
          <a:p>
            <a:pPr marL="365040" indent="-282240" algn="just">
              <a:lnSpc>
                <a:spcPct val="100000"/>
              </a:lnSpc>
              <a:buClr>
                <a:srgbClr val="3891a7"/>
              </a:buClr>
              <a:buSzPct val="80000"/>
              <a:buFont typeface="Wingdings" charset="2"/>
              <a:buChar char=""/>
            </a:pPr>
            <a:r>
              <a:rPr b="0" lang="ru-RU" sz="3800" spc="-1" strike="noStrike">
                <a:solidFill>
                  <a:srgbClr val="000000"/>
                </a:solidFill>
                <a:latin typeface="Times New Roman"/>
              </a:rPr>
              <a:t>Болашақ  педагогтардың шығармашылық әлеуетін, инновациялық іс әрекетін белсендіру. </a:t>
            </a:r>
            <a:endParaRPr b="0" lang="ru-RU" sz="3800" spc="-1" strike="noStrike">
              <a:solidFill>
                <a:srgbClr val="000000"/>
              </a:solidFill>
              <a:latin typeface="Gill Sans MT"/>
            </a:endParaRPr>
          </a:p>
          <a:p>
            <a:pPr marL="365040" indent="-282240" algn="just">
              <a:lnSpc>
                <a:spcPct val="100000"/>
              </a:lnSpc>
              <a:buClr>
                <a:srgbClr val="3891a7"/>
              </a:buClr>
              <a:buSzPct val="80000"/>
              <a:buFont typeface="Wingdings" charset="2"/>
              <a:buChar char=""/>
            </a:pPr>
            <a:r>
              <a:rPr b="0" lang="ru-RU" sz="3800" spc="-1" strike="noStrike">
                <a:solidFill>
                  <a:srgbClr val="000000"/>
                </a:solidFill>
                <a:latin typeface="Times New Roman"/>
              </a:rPr>
              <a:t>Тәжірибеге жаңартылған білім мазмұнының элементтерін, педагогикалық ойларды, технологияларды және  т.б.жаңа түрлерін енгізу .</a:t>
            </a:r>
            <a:endParaRPr b="0" lang="ru-RU" sz="3800" spc="-1" strike="noStrike">
              <a:solidFill>
                <a:srgbClr val="000000"/>
              </a:solidFill>
              <a:latin typeface="Gill Sans MT"/>
            </a:endParaRPr>
          </a:p>
          <a:p>
            <a:pPr marL="365040" indent="-282240" algn="just">
              <a:lnSpc>
                <a:spcPct val="100000"/>
              </a:lnSpc>
            </a:pPr>
            <a:endParaRPr b="0" lang="ru-RU" sz="38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 algn="just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800" spc="-1" strike="noStrike">
                <a:solidFill>
                  <a:srgbClr val="000000"/>
                </a:solidFill>
                <a:latin typeface="Times New Roman"/>
              </a:rPr>
              <a:t>Колледж практиканттарға жаңа технологияны, қазiргi әдiстеменi, әдіс-тәсiлдерiн игеру үшiн қажеттi жағдай жасап отыр. Бiлiм алушылардың кәсiби практикасына жалпы басшылықты жүзеге асыратын жауапты қызметкердi тағайындайды, қажет болған жағдайда бiлiм алушы-практикантқа жетекшi мамандар арасынан әдіскерлер бекiтедi.  Практиканың оқу бағдарламасына сәйкес оның орындалуының неғүрлым тиiмдiлiгiн қамтамасыз ететiн бiлiм алушыларға жұмыс орның ұсынады. </a:t>
            </a:r>
            <a:endParaRPr b="0" lang="ru-RU" sz="38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 algn="just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800" spc="-1" strike="noStrike">
                <a:solidFill>
                  <a:srgbClr val="000000"/>
                </a:solidFill>
                <a:latin typeface="Times New Roman"/>
              </a:rPr>
              <a:t>Кәсіптік тәжірибе колледждің  базалық мектептері мен балабақшаларында (№1, №3, №5, №10,  №12, №16, №17, №20, №21, №22, №23, №28 мектептер, №4, №22, №26, №29, №32, №33, №36, №46, №54,  №58, №61, Айзере&amp;Айсәле бөбекжайлар мен балабақшалар) өтеді.</a:t>
            </a:r>
            <a:endParaRPr b="0" lang="ru-RU" sz="3800" spc="-1" strike="noStrike">
              <a:solidFill>
                <a:srgbClr val="000000"/>
              </a:solidFill>
              <a:latin typeface="Gill Sans MT"/>
            </a:endParaRPr>
          </a:p>
          <a:p>
            <a:pPr algn="just">
              <a:lnSpc>
                <a:spcPct val="100000"/>
              </a:lnSpc>
              <a:spcBef>
                <a:spcPts val="601"/>
              </a:spcBef>
            </a:pPr>
            <a:endParaRPr b="0" lang="ru-RU" sz="3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CustomShape 1"/>
          <p:cNvSpPr/>
          <p:nvPr/>
        </p:nvSpPr>
        <p:spPr>
          <a:xfrm>
            <a:off x="227520" y="1800"/>
            <a:ext cx="260280" cy="258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>
              <a:lnSpc>
                <a:spcPct val="100000"/>
              </a:lnSpc>
            </a:pPr>
            <a:r>
              <a:rPr b="0" lang="en-US" sz="1100" spc="-1" strike="noStrike">
                <a:solidFill>
                  <a:srgbClr val="000000"/>
                </a:solidFill>
                <a:latin typeface="Arial"/>
              </a:rPr>
              <a:t>  </a:t>
            </a:r>
            <a:endParaRPr b="0" lang="en-US" sz="1100" spc="-1" strike="noStrike">
              <a:latin typeface="Arial"/>
            </a:endParaRPr>
          </a:p>
        </p:txBody>
      </p:sp>
      <p:sp>
        <p:nvSpPr>
          <p:cNvPr id="148" name="CustomShape 2"/>
          <p:cNvSpPr/>
          <p:nvPr/>
        </p:nvSpPr>
        <p:spPr>
          <a:xfrm>
            <a:off x="1000080" y="-125280"/>
            <a:ext cx="8000640" cy="4204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endParaRPr b="0" lang="en-US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Times New Roman"/>
              </a:rPr>
              <a:t>     </a:t>
            </a: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Times New Roman"/>
              </a:rPr>
              <a:t>  </a:t>
            </a: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Times New Roman"/>
              </a:rPr>
              <a:t>    </a:t>
            </a: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Times New Roman"/>
              </a:rPr>
              <a:t>       </a:t>
            </a: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Arial"/>
                <a:ea typeface="Times New Roman"/>
              </a:rPr>
              <a:t>                                                          </a:t>
            </a:r>
            <a:endParaRPr b="0" lang="en-US" sz="1800" spc="-1" strike="noStrike">
              <a:latin typeface="Arial"/>
            </a:endParaRPr>
          </a:p>
        </p:txBody>
      </p:sp>
      <p:graphicFrame>
        <p:nvGraphicFramePr>
          <p:cNvPr id="149" name="Table 3"/>
          <p:cNvGraphicFramePr/>
          <p:nvPr/>
        </p:nvGraphicFramePr>
        <p:xfrm>
          <a:off x="1071720" y="1447920"/>
          <a:ext cx="7862400" cy="5198760"/>
        </p:xfrm>
        <a:graphic>
          <a:graphicData uri="http://schemas.openxmlformats.org/drawingml/2006/table">
            <a:tbl>
              <a:tblPr/>
              <a:tblGrid>
                <a:gridCol w="368280"/>
                <a:gridCol w="3369960"/>
                <a:gridCol w="749160"/>
                <a:gridCol w="823680"/>
                <a:gridCol w="823680"/>
                <a:gridCol w="749160"/>
                <a:gridCol w="978480"/>
              </a:tblGrid>
              <a:tr h="371160"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№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91a7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Мамандықтар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91a7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1 курс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91a7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2 курс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91a7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3 курс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91a7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4 курс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91a7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4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Барлығы</a:t>
                      </a:r>
                      <a:endParaRPr b="0" lang="en-US" sz="14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91a7"/>
                    </a:solidFill>
                  </a:tcPr>
                </a:tc>
              </a:tr>
              <a:tr h="548280"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0101000 Мектепке дейінгі тәрбие және оқыту (010101 3 Мектепке дейінгі ұйымдардың тәрбиешісі)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51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(3)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59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(11)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46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(2)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156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</a:tr>
              <a:tr h="731160"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0105000 Бастауыш білім беру (010501 3 Бастауыш білім беру мұғалімі, 010508 3 - Ағылшынша білімі бар бастауыш білім беру мұғалімі)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(15)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27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17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83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</a:tr>
              <a:tr h="639720"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0105000 Бастауыш білім беру (010502 3 Информатика пәнінен бастауыш білім беру мұғалімі).  0111000 Негізгі орта білім беру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</a:tr>
              <a:tr h="548280"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0105000 Бастауыш білім беру (010503 3 Шетел тілінен бастауыш білім беру мұғалімі) 0111000 Негізгі орта білім беру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55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67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(14)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(13)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160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</a:tr>
              <a:tr h="426600"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0105000 Бастауыш білім беру (010504 3 Өзін-өзі тану) 0111000 Негізгі орта білім беру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</a:tr>
              <a:tr h="408600"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0103000 Дене тәрбиесі және спорт (010302 3 Дене тәрбиесі және спорт мұғалімі)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45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(16)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69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(19)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(17)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158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</a:tr>
              <a:tr h="426600"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0111000  Негізгі орта білім беру (011106 3 Математика мұғалімі)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75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</a:tr>
              <a:tr h="548280"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0111000 «Основное среднее образование»</a:t>
                      </a:r>
                      <a:br/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(011102 3 -Учитель русского языка и литературы)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(4)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</a:tr>
              <a:tr h="550080"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Барлығы: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Итого: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741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158-ақылы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583- бюджет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</a:tr>
            </a:tbl>
          </a:graphicData>
        </a:graphic>
      </p:graphicFrame>
      <p:sp>
        <p:nvSpPr>
          <p:cNvPr id="150" name="CustomShape 4"/>
          <p:cNvSpPr/>
          <p:nvPr/>
        </p:nvSpPr>
        <p:spPr>
          <a:xfrm>
            <a:off x="928800" y="571680"/>
            <a:ext cx="8071920" cy="1613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00000"/>
              </a:lnSpc>
            </a:pPr>
            <a:r>
              <a:rPr b="1" lang="en-US" sz="2800" spc="-1" strike="noStrike">
                <a:solidFill>
                  <a:srgbClr val="ff0000"/>
                </a:solidFill>
                <a:latin typeface="Times New Roman"/>
              </a:rPr>
              <a:t>Өндірістік оқыту және кәсіптік практика</a:t>
            </a:r>
            <a:endParaRPr b="0" lang="en-US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en-US" sz="1600" spc="-1" strike="noStrike">
                <a:solidFill>
                  <a:srgbClr val="000000"/>
                </a:solidFill>
                <a:latin typeface="Times New Roman"/>
              </a:rPr>
              <a:t>2018 -2019 оқу жылы.  Бірінші жарты жылдық</a:t>
            </a:r>
            <a:br/>
            <a:endParaRPr b="0" lang="en-US" sz="1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en-US" sz="2800" spc="-1" strike="noStrike">
                <a:solidFill>
                  <a:srgbClr val="ff0000"/>
                </a:solidFill>
                <a:latin typeface="Times New Roman"/>
              </a:rPr>
              <a:t> </a:t>
            </a:r>
            <a:endParaRPr b="0" lang="en-US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extShape 1"/>
          <p:cNvSpPr txBox="1"/>
          <p:nvPr/>
        </p:nvSpPr>
        <p:spPr>
          <a:xfrm>
            <a:off x="1434960" y="274680"/>
            <a:ext cx="7499160" cy="9396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rmAutofit fontScale="24000"/>
          </a:bodyPr>
          <a:p>
            <a:pPr algn="ctr">
              <a:lnSpc>
                <a:spcPct val="100000"/>
              </a:lnSpc>
            </a:pPr>
            <a:r>
              <a:rPr b="0" lang="ru-RU" sz="2800" spc="-1" strike="noStrike">
                <a:solidFill>
                  <a:srgbClr val="572314"/>
                </a:solidFill>
                <a:latin typeface="Gill Sans MT"/>
              </a:rPr>
              <a:t> </a:t>
            </a:r>
            <a:br/>
            <a:r>
              <a:rPr b="1" lang="ru-RU" sz="3100" spc="-1" strike="noStrike">
                <a:solidFill>
                  <a:srgbClr val="ff0000"/>
                </a:solidFill>
                <a:latin typeface="Times New Roman"/>
              </a:rPr>
              <a:t>Серіктес мекемелер</a:t>
            </a:r>
            <a:br/>
            <a:r>
              <a:rPr b="1" lang="ru-RU" sz="2000" spc="-1" strike="noStrike">
                <a:solidFill>
                  <a:srgbClr val="000000"/>
                </a:solidFill>
                <a:latin typeface="Times New Roman"/>
              </a:rPr>
              <a:t>2018 -2019 оқу жылы. </a:t>
            </a:r>
            <a:r>
              <a:rPr b="1" lang="ru-RU" sz="2000" spc="-1" strike="noStrike">
                <a:solidFill>
                  <a:srgbClr val="572314"/>
                </a:solidFill>
                <a:latin typeface="Times New Roman"/>
              </a:rPr>
              <a:t>Бірінші жарты жылдық </a:t>
            </a:r>
            <a:br/>
            <a:br/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52" name="Table 2"/>
          <p:cNvGraphicFramePr/>
          <p:nvPr/>
        </p:nvGraphicFramePr>
        <p:xfrm>
          <a:off x="1143000" y="1214280"/>
          <a:ext cx="7791120" cy="5533560"/>
        </p:xfrm>
        <a:graphic>
          <a:graphicData uri="http://schemas.openxmlformats.org/drawingml/2006/table">
            <a:tbl>
              <a:tblPr/>
              <a:tblGrid>
                <a:gridCol w="420480"/>
                <a:gridCol w="2293920"/>
                <a:gridCol w="1571400"/>
                <a:gridCol w="1643040"/>
                <a:gridCol w="966600"/>
                <a:gridCol w="895680"/>
              </a:tblGrid>
              <a:tr h="87912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2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№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91a7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2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Мамандық атау, коды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91a7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2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Тәжірибе өтетін мекеменің атауы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91a7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2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Мекеме басшысы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91a7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2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Келісім – шарт мерзімі және №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91a7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2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Тәжібеден өтуші оқушылар саны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91a7"/>
                    </a:solidFill>
                  </a:tcPr>
                </a:tc>
              </a:tr>
              <a:tr h="25236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0101000  Мектепке дейінгі тәрбие және  оқыту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б/б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 б/б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 б/б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 б/б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 б/б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 б/б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 б/б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46 б/б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54 б/б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58 б/б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61 б/б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Айзере&amp;Айсәле 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Нумуханова М.Т.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Жакузова С.А.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Шингалиева Г.З.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Тилесова Б.А.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Балмагамбетова Т.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Салтанатова М.Ч.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Ергизова О.А.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Иманалиева А.Ш.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Абдуллаева Р.Т.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Оразова А.Д.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Избасарова Р.А.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Шолакова Г.Т.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11.07.2018ж.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156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</a:tr>
              <a:tr h="6588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0105000  Бастауыш білім  беру  (010501 3 Бастауыш білім беру мұғалімі)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Ақтау қ. №5, № 16, №21, №28  орта мектептер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 – Нурбаева Д.Д. №16 – Садыков А.Ж.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 – Кузекбаев Ж.Д.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83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</a:tr>
              <a:tr h="147204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0105000  Бастауыш білім  беру    (010503 3  Шетел тілінен  бастауыш білім беру мұгалімі)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Ақтау қ. №1, №5, №10, №12, №17, №21, №22, №28 орта мектептер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– Казиева Ж.Х.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 – Раимбердиева А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– Испекеев Б.У.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– Анисова Ж.М.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– Нуржанова Л.С.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 – Жанаева Н.К.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 – Муканова Ж.Б.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cPr marL="9360" marR="936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160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TextShape 1"/>
          <p:cNvSpPr txBox="1"/>
          <p:nvPr/>
        </p:nvSpPr>
        <p:spPr>
          <a:xfrm>
            <a:off x="928800" y="1447920"/>
            <a:ext cx="8005320" cy="348120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marL="365040" indent="-282240">
              <a:lnSpc>
                <a:spcPct val="100000"/>
              </a:lnSpc>
              <a:spcBef>
                <a:spcPts val="601"/>
              </a:spcBef>
            </a:pPr>
            <a:br/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graphicFrame>
        <p:nvGraphicFramePr>
          <p:cNvPr id="154" name="Table 2"/>
          <p:cNvGraphicFramePr/>
          <p:nvPr/>
        </p:nvGraphicFramePr>
        <p:xfrm>
          <a:off x="928800" y="428760"/>
          <a:ext cx="8000640" cy="5795640"/>
        </p:xfrm>
        <a:graphic>
          <a:graphicData uri="http://schemas.openxmlformats.org/drawingml/2006/table">
            <a:tbl>
              <a:tblPr/>
              <a:tblGrid>
                <a:gridCol w="440280"/>
                <a:gridCol w="2495520"/>
                <a:gridCol w="1467720"/>
                <a:gridCol w="1688040"/>
                <a:gridCol w="962280"/>
                <a:gridCol w="946800"/>
              </a:tblGrid>
              <a:tr h="133632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2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4.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91a7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2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0105000  Бастауыш білім  беру (010504 3 Өзін-өзі тану пәні мұғалімі)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91a7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2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Ақтау қ. №12, №16, №20, №23 орта мектептер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91a7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2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№</a:t>
                      </a:r>
                      <a:r>
                        <a:rPr b="1" lang="en-US" sz="12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12 - Нургалиева Г.К.; №16 - Казиев Б.М.;  №20 - Утесинов М.; №23 -  Казиева З.А.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91a7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91a7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en-US" sz="12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37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91a7"/>
                    </a:solidFill>
                  </a:tcPr>
                </a:tc>
              </a:tr>
              <a:tr h="109224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0105000  Бастауыш білім  беру (010502 3 Информатикадан бастауыш білім беру мұғалімі)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Ақтау қ. №5, №21, №16, №21, №23 орта мектептер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 – Раимбербиева А.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– Испекеев Б.У.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– Садыков А.Ж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 – Енсегенова Г.Е.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 –  Казиева З.А.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</a:tr>
              <a:tr h="105516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0103000   Дене  тәрбиесі және  спорт (010302 3  Дене тәрбиесі және спорт пәнінің мұғалімі)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Ақтау қ. №3, №5, №12, №16, №20 орта мектептер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 – Нурбаева Д.Д.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 – Раимбердиева А  №12 – Анисова Ж.М. №16 – Садыков А.Ж.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 –  Кузекбаев Ж.Д.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158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</a:tr>
              <a:tr h="59904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0111000  Негізгі орта білім беру (011106 3 Математика мұғалімі)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Ақтау қ. №5, №21 орта мектеп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 – Енсегенова Г.Е.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75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dce1"/>
                    </a:solidFill>
                  </a:tcPr>
                </a:tc>
              </a:tr>
              <a:tr h="798480"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8.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0111000 «Основное среднее образование»</a:t>
                      </a:r>
                      <a:br/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(011102 3 -Учитель русского языка и литературы)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Ақтау қ. №5, №21 орта мектеп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– Казиева Ж.Х.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 – Раимбердиева А 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</a:tr>
              <a:tr h="914400"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Барлығы: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Итого:</a:t>
                      </a: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 lIns="68400" rIns="68400" tIns="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741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158-ақылы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583- бюджет</a:t>
                      </a:r>
                      <a:endParaRPr b="0" lang="en-US" sz="12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en-US" sz="12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ef1"/>
                    </a:solidFill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extShape 1"/>
          <p:cNvSpPr txBox="1"/>
          <p:nvPr/>
        </p:nvSpPr>
        <p:spPr>
          <a:xfrm>
            <a:off x="142920" y="274680"/>
            <a:ext cx="885780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0070c0"/>
                </a:solidFill>
                <a:latin typeface="Times New Roman"/>
              </a:rPr>
              <a:t>0101000 “Мектепке дейінгі тәрбие және оқыту” </a:t>
            </a:r>
            <a:br/>
            <a:r>
              <a:rPr b="1" lang="ru-RU" sz="1800" spc="-1" strike="noStrike">
                <a:solidFill>
                  <a:srgbClr val="0070c0"/>
                </a:solidFill>
                <a:latin typeface="Times New Roman"/>
              </a:rPr>
              <a:t>(010101 3-Мектепке дейінгі ұйымдардың тәрбиешісі)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56" name="Table 2"/>
          <p:cNvGraphicFramePr/>
          <p:nvPr/>
        </p:nvGraphicFramePr>
        <p:xfrm>
          <a:off x="857160" y="1500120"/>
          <a:ext cx="8071920" cy="4866840"/>
        </p:xfrm>
        <a:graphic>
          <a:graphicData uri="http://schemas.openxmlformats.org/drawingml/2006/table">
            <a:tbl>
              <a:tblPr/>
              <a:tblGrid>
                <a:gridCol w="338400"/>
                <a:gridCol w="737640"/>
                <a:gridCol w="510480"/>
                <a:gridCol w="551880"/>
                <a:gridCol w="620640"/>
                <a:gridCol w="551880"/>
                <a:gridCol w="620640"/>
                <a:gridCol w="551880"/>
                <a:gridCol w="620640"/>
                <a:gridCol w="551880"/>
                <a:gridCol w="620640"/>
                <a:gridCol w="551880"/>
                <a:gridCol w="689760"/>
                <a:gridCol w="553680"/>
              </a:tblGrid>
              <a:tr h="1226880"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Топ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Группа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Байқау практикасына дайындық (оқу)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Подготовка к пробным занятиям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Байқау  және бақылау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практикасы (педагог.)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Наблюдение и пробные занятия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Компьютерлік технология бойынша практика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Практика по компьютерной технологии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Қорытынды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Итоги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  <a:tr h="58752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№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2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МДБ-15-1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87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87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2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2.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МДБ-15-2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2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3.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МДБ-16-1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98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2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4.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МДБ-16-2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83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83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83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2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5.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МДА-16-3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2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6.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МДБ-17-1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98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2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7.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МДБ-17-2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87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93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56040"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Барлығы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</a:rPr>
                        <a:t>99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</a:rPr>
                        <a:t>94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TextShape 1"/>
          <p:cNvSpPr txBox="1"/>
          <p:nvPr/>
        </p:nvSpPr>
        <p:spPr>
          <a:xfrm>
            <a:off x="142920" y="274680"/>
            <a:ext cx="885780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0070c0"/>
                </a:solidFill>
                <a:latin typeface="Times New Roman"/>
              </a:rPr>
              <a:t>0105000 “Бастауыш білім беру” (010503 3 - Шетел тілінен бастауыш білім беру мұғалімі)</a:t>
            </a:r>
            <a:br/>
            <a:r>
              <a:rPr b="1" lang="ru-RU" sz="1800" spc="-1" strike="noStrike">
                <a:solidFill>
                  <a:srgbClr val="0070c0"/>
                </a:solidFill>
                <a:latin typeface="Times New Roman"/>
              </a:rPr>
              <a:t>0111000 “Негізгі орта білім беру” (011108 3-Шетел тілі мұғалімі)</a:t>
            </a:r>
            <a:br/>
            <a:r>
              <a:rPr b="1" lang="ru-RU" sz="1800" spc="-1" strike="noStrike">
                <a:solidFill>
                  <a:srgbClr val="0070c0"/>
                </a:solidFill>
                <a:latin typeface="Times New Roman"/>
              </a:rPr>
              <a:t>0111000 “Основное среднее образование” (011108 3 – Учитель английского языка)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58" name="Table 2"/>
          <p:cNvGraphicFramePr/>
          <p:nvPr/>
        </p:nvGraphicFramePr>
        <p:xfrm>
          <a:off x="857160" y="1428840"/>
          <a:ext cx="8071920" cy="5040000"/>
        </p:xfrm>
        <a:graphic>
          <a:graphicData uri="http://schemas.openxmlformats.org/drawingml/2006/table">
            <a:tbl>
              <a:tblPr/>
              <a:tblGrid>
                <a:gridCol w="338400"/>
                <a:gridCol w="737640"/>
                <a:gridCol w="510480"/>
                <a:gridCol w="551880"/>
                <a:gridCol w="620640"/>
                <a:gridCol w="551880"/>
                <a:gridCol w="620640"/>
                <a:gridCol w="551880"/>
                <a:gridCol w="620640"/>
                <a:gridCol w="551880"/>
                <a:gridCol w="620640"/>
                <a:gridCol w="551880"/>
                <a:gridCol w="689760"/>
                <a:gridCol w="553680"/>
              </a:tblGrid>
              <a:tr h="1270080"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Топ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Группа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Сыныптан тыс жұмыс технологиясы 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Технология внеклассной работы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Байқау практикасына дайындық (оқу)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Подготовка к пробной практике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Білім алушының таңдау пәні бойынша практика (оқу)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Практика по выбору обучающегося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Мектептегі байқау практикасы (педагог.)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Пробная практика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Білім алушының таңдау пәні бойынша практика (педагог.)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Практика по выбору обучающегося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Қорытынды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Итоги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  <a:tr h="6138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№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0248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ШБ-15-1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98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0248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2.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ША-15-2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92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97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0248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3.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ШБ-16-1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0248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4.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ШБ-16-2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92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6972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5.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ША-16-3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93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85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85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0248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6.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ШБ-17-1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0248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7.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ШБ-17-2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71520"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Барлығы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</a:rPr>
                        <a:t>97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extShape 1"/>
          <p:cNvSpPr txBox="1"/>
          <p:nvPr/>
        </p:nvSpPr>
        <p:spPr>
          <a:xfrm>
            <a:off x="142920" y="274680"/>
            <a:ext cx="885780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0070c0"/>
                </a:solidFill>
                <a:latin typeface="Times New Roman"/>
              </a:rPr>
              <a:t>0111000 “Негізгі орта білім беру” (011106 3 - Математика мұғалімі)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60" name="Table 2"/>
          <p:cNvGraphicFramePr/>
          <p:nvPr/>
        </p:nvGraphicFramePr>
        <p:xfrm>
          <a:off x="857160" y="1643040"/>
          <a:ext cx="8071920" cy="3497040"/>
        </p:xfrm>
        <a:graphic>
          <a:graphicData uri="http://schemas.openxmlformats.org/drawingml/2006/table">
            <a:tbl>
              <a:tblPr/>
              <a:tblGrid>
                <a:gridCol w="338400"/>
                <a:gridCol w="737640"/>
                <a:gridCol w="510480"/>
                <a:gridCol w="551880"/>
                <a:gridCol w="620640"/>
                <a:gridCol w="551880"/>
                <a:gridCol w="620640"/>
                <a:gridCol w="551880"/>
                <a:gridCol w="620640"/>
                <a:gridCol w="551880"/>
                <a:gridCol w="620640"/>
                <a:gridCol w="551880"/>
                <a:gridCol w="689760"/>
                <a:gridCol w="553680"/>
              </a:tblGrid>
              <a:tr h="1226520"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Топ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Группа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Сыныптан тыс жұмыс технологиясы 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Технология внеклассной работы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Байқау практикасына дайындық (оқу)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Подготовка к пробной практике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Білім алушының таңдау пәні бойынша практика (оқу)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Практика по выбору обучающегося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Мектептегі байқау практикасы (педагог.)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Пробная практика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Білім алушының таңдау пәні бойынша практика (педагог.)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Практика по выбору обучающегося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Қорытынды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Итоги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  <a:tr h="6552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№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9492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МБ-15-1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2984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2.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МБ-16-1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9492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3.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МБ-17-1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95640"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Барлығы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TextShape 1"/>
          <p:cNvSpPr txBox="1"/>
          <p:nvPr/>
        </p:nvSpPr>
        <p:spPr>
          <a:xfrm>
            <a:off x="142920" y="274680"/>
            <a:ext cx="885780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0070c0"/>
                </a:solidFill>
                <a:latin typeface="Times New Roman"/>
              </a:rPr>
              <a:t>0105000 “Бастауыш білім беру” (010501 3 - Бастауыш білім беру мұғалімі)</a:t>
            </a:r>
            <a:br/>
            <a:r>
              <a:rPr b="1" lang="ru-RU" sz="1800" spc="-1" strike="noStrike">
                <a:solidFill>
                  <a:srgbClr val="0070c0"/>
                </a:solidFill>
                <a:latin typeface="Times New Roman"/>
              </a:rPr>
              <a:t> (010508 3 - Ағылшынша білімі бар бастауыш білім беру мұғалімі)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62" name="Table 2"/>
          <p:cNvGraphicFramePr/>
          <p:nvPr/>
        </p:nvGraphicFramePr>
        <p:xfrm>
          <a:off x="857160" y="1785960"/>
          <a:ext cx="8071920" cy="3472920"/>
        </p:xfrm>
        <a:graphic>
          <a:graphicData uri="http://schemas.openxmlformats.org/drawingml/2006/table">
            <a:tbl>
              <a:tblPr/>
              <a:tblGrid>
                <a:gridCol w="338400"/>
                <a:gridCol w="737640"/>
                <a:gridCol w="510480"/>
                <a:gridCol w="551880"/>
                <a:gridCol w="620640"/>
                <a:gridCol w="551880"/>
                <a:gridCol w="620640"/>
                <a:gridCol w="551880"/>
                <a:gridCol w="620640"/>
                <a:gridCol w="551880"/>
                <a:gridCol w="620640"/>
                <a:gridCol w="551880"/>
                <a:gridCol w="689760"/>
                <a:gridCol w="553680"/>
              </a:tblGrid>
              <a:tr h="1051560"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Топ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Группа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Сыныптан тыс жұмыс технологиясы 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Технология внеклассной работы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Байқау практикасына дайындық (оқу)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Подготовка к пробной практике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Мектептегі байқау практикасы (педагог.)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Пробная практика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Интернетпен жұмыс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Работа с Интернетом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Дипломалды практикаға дайындық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Подготовка к преддипломной практике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Қорытынды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Итоги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  <a:tr h="58752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№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56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БА-15-1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94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94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56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2.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БА-16-1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5424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3.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ББ-18-1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5424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4.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БА-18-2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54240"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Барлығы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</a:rPr>
                        <a:t>95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extShape 1"/>
          <p:cNvSpPr txBox="1"/>
          <p:nvPr/>
        </p:nvSpPr>
        <p:spPr>
          <a:xfrm>
            <a:off x="142920" y="274680"/>
            <a:ext cx="885780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0070c0"/>
                </a:solidFill>
                <a:latin typeface="Times New Roman"/>
              </a:rPr>
              <a:t>0103000 “Дене тәрбиесі және спорт” (010302 3 -Дене тәрбиесі пәнінің мұғалімі)</a:t>
            </a:r>
            <a:br/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64" name="Table 2"/>
          <p:cNvGraphicFramePr/>
          <p:nvPr/>
        </p:nvGraphicFramePr>
        <p:xfrm>
          <a:off x="928800" y="1285920"/>
          <a:ext cx="7929360" cy="5073120"/>
        </p:xfrm>
        <a:graphic>
          <a:graphicData uri="http://schemas.openxmlformats.org/drawingml/2006/table">
            <a:tbl>
              <a:tblPr/>
              <a:tblGrid>
                <a:gridCol w="332640"/>
                <a:gridCol w="724320"/>
                <a:gridCol w="501480"/>
                <a:gridCol w="542160"/>
                <a:gridCol w="609840"/>
                <a:gridCol w="542160"/>
                <a:gridCol w="609840"/>
                <a:gridCol w="542160"/>
                <a:gridCol w="609840"/>
                <a:gridCol w="542160"/>
                <a:gridCol w="609840"/>
                <a:gridCol w="542160"/>
                <a:gridCol w="677520"/>
                <a:gridCol w="543240"/>
              </a:tblGrid>
              <a:tr h="1402200"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Топ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Группа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Сыныптан тыс жұмыс технологиясы 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Технология внеклассной работы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Байқау практикасына дайындық (оқу)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Подготовка к пробной практике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Білім алушының таңдау пәні бойынша практика (оқу)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Практика по выбору обучающегося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Мектептегі байқау практикасы (педагог.)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Пробная практика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Білім алушының таңдау пәні бойынша практика (педагог.)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Практика по выбору обучающегося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Қорытынды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Итоги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  <a:tr h="58752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№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2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ДТБ-15-1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92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92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92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97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93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2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2.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ДТА-15-2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53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71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76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76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69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2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3.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ДТБ-16-1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92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98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2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4.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ДТБ-16-2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2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5.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ДТА-16-3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96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2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6.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ДТБ-17-1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2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7.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ДТА-17-2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7000"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Барлығы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</a:rPr>
                        <a:t>93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extShape 1"/>
          <p:cNvSpPr txBox="1"/>
          <p:nvPr/>
        </p:nvSpPr>
        <p:spPr>
          <a:xfrm>
            <a:off x="571680" y="428760"/>
            <a:ext cx="8429400" cy="9885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0070c0"/>
                </a:solidFill>
                <a:latin typeface="Times New Roman"/>
              </a:rPr>
              <a:t>0105000 “Бастауыш білім беру” </a:t>
            </a:r>
            <a:br/>
            <a:r>
              <a:rPr b="1" lang="ru-RU" sz="1800" spc="-1" strike="noStrike">
                <a:solidFill>
                  <a:srgbClr val="0070c0"/>
                </a:solidFill>
                <a:latin typeface="Times New Roman"/>
              </a:rPr>
              <a:t>(010502 3 – Информатика пәнінен бастауыш білім беру мұғалімі)</a:t>
            </a:r>
            <a:br/>
            <a:r>
              <a:rPr b="1" lang="ru-RU" sz="1800" spc="-1" strike="noStrike">
                <a:solidFill>
                  <a:srgbClr val="0070c0"/>
                </a:solidFill>
                <a:latin typeface="Times New Roman"/>
              </a:rPr>
              <a:t>0111000 «Негізгі орта білім беру» (011109 3 - Информатика мұғалімі)</a:t>
            </a:r>
            <a:r>
              <a:rPr b="0" lang="ru-RU" sz="1800" spc="-1" strike="noStrike" u="sng">
                <a:solidFill>
                  <a:srgbClr val="572314"/>
                </a:solidFill>
                <a:uFillTx/>
                <a:latin typeface="Gill Sans MT"/>
              </a:rPr>
              <a:t> </a:t>
            </a:r>
            <a:br/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66" name="Table 2"/>
          <p:cNvGraphicFramePr/>
          <p:nvPr/>
        </p:nvGraphicFramePr>
        <p:xfrm>
          <a:off x="928800" y="1857240"/>
          <a:ext cx="8000640" cy="3114360"/>
        </p:xfrm>
        <a:graphic>
          <a:graphicData uri="http://schemas.openxmlformats.org/drawingml/2006/table">
            <a:tbl>
              <a:tblPr/>
              <a:tblGrid>
                <a:gridCol w="335520"/>
                <a:gridCol w="730800"/>
                <a:gridCol w="505800"/>
                <a:gridCol w="546840"/>
                <a:gridCol w="615240"/>
                <a:gridCol w="546840"/>
                <a:gridCol w="615240"/>
                <a:gridCol w="546840"/>
                <a:gridCol w="615240"/>
                <a:gridCol w="546840"/>
                <a:gridCol w="615240"/>
                <a:gridCol w="546840"/>
                <a:gridCol w="683640"/>
                <a:gridCol w="549720"/>
              </a:tblGrid>
              <a:tr h="1401840"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Топ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Группа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Сыныптан тыс  жұмыс технологиясы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Технология внеклассной работы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Байқау практикасына дайындық (оқу)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Подготовка к пробным урокам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Дипломалдындағы практикаға дайындық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Подготовка к преддипломной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Мектептегі байқау практикасы (педагог.)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Пробные уроки в школе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Білім алушының таңдау пәні бойынша практика (педагог.)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Практика по выбору обучающегося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Қорытынды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Итоги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  <a:tr h="58752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№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5388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ИБ-15-1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95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85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95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2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2.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ИБ-17-1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920"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Барлығы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</a:rPr>
                        <a:t>97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extShape 1"/>
          <p:cNvSpPr txBox="1"/>
          <p:nvPr/>
        </p:nvSpPr>
        <p:spPr>
          <a:xfrm>
            <a:off x="571680" y="214200"/>
            <a:ext cx="8429400" cy="12031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rmAutofit fontScale="55000"/>
          </a:bodyPr>
          <a:p>
            <a:pPr algn="ctr">
              <a:lnSpc>
                <a:spcPct val="100000"/>
              </a:lnSpc>
            </a:pPr>
            <a:br/>
            <a:br/>
            <a:r>
              <a:rPr b="1" lang="ru-RU" sz="2000" spc="-1" strike="noStrike">
                <a:solidFill>
                  <a:srgbClr val="0070c0"/>
                </a:solidFill>
                <a:latin typeface="Times New Roman"/>
              </a:rPr>
              <a:t>0105000 “Бастауыш білім беру” (010504 3 – Өзін-өзі тану мұғалімі)</a:t>
            </a:r>
            <a:br/>
            <a:r>
              <a:rPr b="1" lang="ru-RU" sz="2000" spc="-1" strike="noStrike">
                <a:solidFill>
                  <a:srgbClr val="0070c0"/>
                </a:solidFill>
                <a:latin typeface="Times New Roman"/>
              </a:rPr>
              <a:t>0111000 «Негізгі орта білім беру» (011105 3 – Өзін-өзі тану мұғалімі)</a:t>
            </a:r>
            <a:br/>
            <a:br/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68" name="Table 2"/>
          <p:cNvGraphicFramePr/>
          <p:nvPr/>
        </p:nvGraphicFramePr>
        <p:xfrm>
          <a:off x="928800" y="1857240"/>
          <a:ext cx="8000640" cy="3114360"/>
        </p:xfrm>
        <a:graphic>
          <a:graphicData uri="http://schemas.openxmlformats.org/drawingml/2006/table">
            <a:tbl>
              <a:tblPr/>
              <a:tblGrid>
                <a:gridCol w="335520"/>
                <a:gridCol w="730800"/>
                <a:gridCol w="505800"/>
                <a:gridCol w="546840"/>
                <a:gridCol w="615240"/>
                <a:gridCol w="546840"/>
                <a:gridCol w="615240"/>
                <a:gridCol w="546840"/>
                <a:gridCol w="615240"/>
                <a:gridCol w="546840"/>
                <a:gridCol w="615240"/>
                <a:gridCol w="546840"/>
                <a:gridCol w="683640"/>
                <a:gridCol w="549720"/>
              </a:tblGrid>
              <a:tr h="1401840"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Топ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Группа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Сыныптан тыс тәрбие жұмысы 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Технология внеклассной работы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Байқау практикасына дайындық (оқу)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Подготовка к пробным урокам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Дипломалды практикаға дайындық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Подготовка к преддипломной 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Мектептегі байқау практикасы (педагог.)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Пробные уроки в школе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Білім алушының таңдау пәні бойынша практика (педагог.)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Практика по выбору обучающегося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Қорытынды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Итоги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  <a:tr h="58752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№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5388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ӨБ-16-1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20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2.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ӨБ-17-1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920"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Барлығы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TextShape 1"/>
          <p:cNvSpPr txBox="1"/>
          <p:nvPr/>
        </p:nvSpPr>
        <p:spPr>
          <a:xfrm>
            <a:off x="571680" y="274680"/>
            <a:ext cx="842940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br/>
            <a:endParaRPr b="0" lang="ru-RU" sz="4300" spc="-1" strike="noStrike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70" name="Table 2"/>
          <p:cNvGraphicFramePr/>
          <p:nvPr/>
        </p:nvGraphicFramePr>
        <p:xfrm>
          <a:off x="928800" y="1928880"/>
          <a:ext cx="7857720" cy="3126960"/>
        </p:xfrm>
        <a:graphic>
          <a:graphicData uri="http://schemas.openxmlformats.org/drawingml/2006/table">
            <a:tbl>
              <a:tblPr/>
              <a:tblGrid>
                <a:gridCol w="329400"/>
                <a:gridCol w="717840"/>
                <a:gridCol w="496800"/>
                <a:gridCol w="537120"/>
                <a:gridCol w="604440"/>
                <a:gridCol w="537120"/>
                <a:gridCol w="604440"/>
                <a:gridCol w="537120"/>
                <a:gridCol w="604440"/>
                <a:gridCol w="537120"/>
                <a:gridCol w="604440"/>
                <a:gridCol w="537120"/>
                <a:gridCol w="671400"/>
                <a:gridCol w="538920"/>
              </a:tblGrid>
              <a:tr h="1401840"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Топ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Группа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Сыныптан тыс жұмыс технологиясы 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Технология внеклассной работы (учебн.)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Сыныптан тыс жұмыс технологиясы 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Технология внеклассной работы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(педагог.)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endParaRPr b="0" lang="en-US" sz="10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Қорытынды</a:t>
                      </a:r>
                      <a:endParaRPr b="0" lang="en-US" sz="11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Итоги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  <a:tr h="78192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№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Үлгерім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Успевае-ть 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%</a:t>
                      </a:r>
                      <a:endParaRPr b="0" lang="en-US" sz="8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71240"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1.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0070c0"/>
                          </a:solidFill>
                          <a:latin typeface="Times New Roman"/>
                          <a:ea typeface="Calibri"/>
                        </a:rPr>
                        <a:t>ОТБ-16-1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71960"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Барлығы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1" lang="en-US" sz="1100" spc="-1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</a:rPr>
                        <a:t>100</a:t>
                      </a:r>
                      <a:endParaRPr b="0" lang="en-US" sz="1100" spc="-1" strike="noStrike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1" name="CustomShape 3"/>
          <p:cNvSpPr/>
          <p:nvPr/>
        </p:nvSpPr>
        <p:spPr>
          <a:xfrm>
            <a:off x="857160" y="575280"/>
            <a:ext cx="8000640" cy="700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000" spc="-1" strike="noStrike">
                <a:solidFill>
                  <a:srgbClr val="4f81bd"/>
                </a:solidFill>
                <a:latin typeface="Times New Roman"/>
                <a:ea typeface="Calibri"/>
              </a:rPr>
              <a:t>0111000 «Основное среднее образование» (011102 3-Учитель русского языка и литературы)</a:t>
            </a:r>
            <a:endParaRPr b="0" lang="en-US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2" name="Table 1"/>
          <p:cNvGraphicFramePr/>
          <p:nvPr/>
        </p:nvGraphicFramePr>
        <p:xfrm>
          <a:off x="1071720" y="1571760"/>
          <a:ext cx="7862400" cy="4669920"/>
        </p:xfrm>
        <a:graphic>
          <a:graphicData uri="http://schemas.openxmlformats.org/drawingml/2006/table">
            <a:tbl>
              <a:tblPr/>
              <a:tblGrid>
                <a:gridCol w="978840"/>
                <a:gridCol w="2351160"/>
                <a:gridCol w="2728800"/>
                <a:gridCol w="978840"/>
                <a:gridCol w="824760"/>
              </a:tblGrid>
              <a:tr h="425520">
                <a:tc rowSpan="2"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1000" spc="-1" strike="noStrike">
                          <a:solidFill>
                            <a:srgbClr val="4f81bd"/>
                          </a:solidFill>
                          <a:latin typeface="Times New Roman"/>
                          <a:ea typeface="Calibri"/>
                        </a:rPr>
                        <a:t>№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rowSpan="2"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en-US" sz="900" spc="-1" strike="noStrike">
                          <a:solidFill>
                            <a:srgbClr val="4f81bd"/>
                          </a:solidFill>
                          <a:latin typeface="Times New Roman"/>
                          <a:ea typeface="Calibri"/>
                        </a:rPr>
                        <a:t>Мамандық</a:t>
                      </a:r>
                      <a:endParaRPr b="0" lang="en-US" sz="9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en-US" sz="900" spc="-1" strike="noStrike">
                          <a:solidFill>
                            <a:srgbClr val="4f81bd"/>
                          </a:solidFill>
                          <a:latin typeface="Times New Roman"/>
                          <a:ea typeface="Calibri"/>
                        </a:rPr>
                        <a:t>Специальность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rowSpan="2"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en-US" sz="900" spc="-1" strike="noStrike">
                          <a:solidFill>
                            <a:srgbClr val="4f81bd"/>
                          </a:solidFill>
                          <a:latin typeface="Times New Roman"/>
                          <a:ea typeface="Calibri"/>
                        </a:rPr>
                        <a:t>Біліктілік</a:t>
                      </a:r>
                      <a:endParaRPr b="0" lang="en-US" sz="9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en-US" sz="900" spc="-1" strike="noStrike">
                          <a:solidFill>
                            <a:srgbClr val="4f81bd"/>
                          </a:solidFill>
                          <a:latin typeface="Times New Roman"/>
                          <a:ea typeface="Calibri"/>
                        </a:rPr>
                        <a:t>Квалификация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gridSpan="2"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en-US" sz="900" spc="-1" strike="noStrike">
                          <a:solidFill>
                            <a:srgbClr val="4f81bd"/>
                          </a:solidFill>
                          <a:latin typeface="Times New Roman"/>
                          <a:ea typeface="Calibri"/>
                        </a:rPr>
                        <a:t>Қорытынды</a:t>
                      </a:r>
                      <a:endParaRPr b="0" lang="en-US" sz="9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en-US" sz="900" spc="-1" strike="noStrike">
                          <a:solidFill>
                            <a:srgbClr val="4f81bd"/>
                          </a:solidFill>
                          <a:latin typeface="Times New Roman"/>
                          <a:ea typeface="Calibri"/>
                        </a:rPr>
                        <a:t>Итоги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  <a:tr h="425520">
                <a:tc vMerge="1">
                  <a:tcPr marL="90000" marR="90000">
                    <a:solidFill>
                      <a:srgbClr val="729fcf"/>
                    </a:solidFill>
                  </a:tcPr>
                </a:tc>
                <a:tc vMerge="1">
                  <a:tcPr marL="90000" marR="90000">
                    <a:solidFill>
                      <a:srgbClr val="729fcf"/>
                    </a:solidFill>
                  </a:tcPr>
                </a:tc>
                <a:tc v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en-US" sz="900" spc="-1" strike="noStrike">
                          <a:solidFill>
                            <a:srgbClr val="4f81bd"/>
                          </a:solidFill>
                          <a:latin typeface="Times New Roman"/>
                          <a:ea typeface="Calibri"/>
                        </a:rPr>
                        <a:t>Үлгерім</a:t>
                      </a:r>
                      <a:endParaRPr b="0" lang="en-US" sz="9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en-US" sz="900" spc="-1" strike="noStrike">
                          <a:solidFill>
                            <a:srgbClr val="4f81bd"/>
                          </a:solidFill>
                          <a:latin typeface="Times New Roman"/>
                          <a:ea typeface="Calibri"/>
                        </a:rPr>
                        <a:t>Успеваемость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en-US" sz="900" spc="-1" strike="noStrike">
                          <a:solidFill>
                            <a:srgbClr val="4f81bd"/>
                          </a:solidFill>
                          <a:latin typeface="Times New Roman"/>
                          <a:ea typeface="Calibri"/>
                        </a:rPr>
                        <a:t>Сапа</a:t>
                      </a:r>
                      <a:endParaRPr b="0" lang="en-US" sz="9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en-US" sz="900" spc="-1" strike="noStrike">
                          <a:solidFill>
                            <a:srgbClr val="4f81bd"/>
                          </a:solidFill>
                          <a:latin typeface="Times New Roman"/>
                          <a:ea typeface="Calibri"/>
                        </a:rPr>
                        <a:t>Качество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25520"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1.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0101000 «Мектепке дейінгі тәрбие және оқыту» 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010101 3 - Мектепке дейінгі ұйымдардың тәрбиешісі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99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94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724680"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2.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0105000 «Бастауыш білім беру» </a:t>
                      </a:r>
                      <a:endParaRPr b="0" lang="en-US" sz="9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0111000 «Негізгі орта білім беру»</a:t>
                      </a:r>
                      <a:endParaRPr b="0" lang="en-US" sz="9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0111000 «Основное среднее образование» 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010503 3 - Шетел тілінен бастауыш білім беру мұғалімі)</a:t>
                      </a:r>
                      <a:br/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011108 3 - Шетел тілі мұғалімі</a:t>
                      </a:r>
                      <a:br/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011108 3 – Учитель английского языка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100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97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42280"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3.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0111000 «Негізгі орта білім беру» 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(011106 3 - Математика мұғалімі)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100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100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518400"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4.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0105000 «Бастауыш білім беру» 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010501 3 - Бастауыш білім беру мұғалімі</a:t>
                      </a:r>
                      <a:br/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010508 3 - Ағылшынша білімі бар бастауыш білім беру мұғалімі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100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95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58560"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5.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0103000 «Дене тәрбиесі және спорт» 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010302 3 -Дене тәрбиесі пәнінің мұғалімі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100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93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638280"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6.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0105000 «Бастауыш білім беру» </a:t>
                      </a:r>
                      <a:endParaRPr b="0" lang="en-US" sz="9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0111000 «Негізгі орта білім беру» 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010502 3 – Информатика пәнінен бастауыш білім беру мұғалімі</a:t>
                      </a:r>
                      <a:br/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011109 3 - Информатика мұғалімі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100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97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25520"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7.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0105000 «Бастауыш білім беру»</a:t>
                      </a:r>
                      <a:endParaRPr b="0" lang="en-US" sz="900" spc="-1" strike="noStrike">
                        <a:latin typeface="Arial"/>
                      </a:endParaRPr>
                    </a:p>
                    <a:p>
                      <a:pPr marL="21600" indent="-21240">
                        <a:lnSpc>
                          <a:spcPct val="115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0111000 «Негізгі орта білім беру»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010504 3 – Өзін-өзі тану мұғалімі</a:t>
                      </a:r>
                      <a:endParaRPr b="0" lang="en-US" sz="9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011105 3 – Өзін-өзі тану мұғалімі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100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100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42280"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8.</a:t>
                      </a:r>
                      <a:endParaRPr b="0" lang="en-US" sz="10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0111000 «Основное среднее образование»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011102 3 -Учитель русского языка и литературы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100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100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43360">
                <a:tc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Барлығы: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1" lang="en-US" sz="900" spc="-1" strike="noStrike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99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0040" rIns="50040" tIns="0" bIns="0"/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</a:pPr>
                      <a:r>
                        <a:rPr b="1" lang="en-US" sz="900" spc="-1" strike="noStrike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97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0040" marR="500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3" name="CustomShape 2"/>
          <p:cNvSpPr/>
          <p:nvPr/>
        </p:nvSpPr>
        <p:spPr>
          <a:xfrm>
            <a:off x="2501640" y="503280"/>
            <a:ext cx="181080" cy="516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/>
          <a:p>
            <a:pPr algn="ctr">
              <a:lnSpc>
                <a:spcPct val="100000"/>
              </a:lnSpc>
            </a:pPr>
            <a:endParaRPr b="0" lang="en-US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n-US" sz="1800" spc="-1" strike="noStrike">
              <a:latin typeface="Arial"/>
            </a:endParaRPr>
          </a:p>
        </p:txBody>
      </p:sp>
      <p:sp>
        <p:nvSpPr>
          <p:cNvPr id="174" name="CustomShape 3"/>
          <p:cNvSpPr/>
          <p:nvPr/>
        </p:nvSpPr>
        <p:spPr>
          <a:xfrm>
            <a:off x="1071720" y="428760"/>
            <a:ext cx="7934040" cy="1186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n-US" sz="2400" spc="-1" strike="noStrike">
                <a:solidFill>
                  <a:srgbClr val="0070c0"/>
                </a:solidFill>
                <a:latin typeface="Times New Roman"/>
              </a:rPr>
              <a:t>Кәсіптік практика</a:t>
            </a:r>
            <a:endParaRPr b="0" lang="en-US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en-US" sz="2400" spc="-1" strike="noStrike">
                <a:solidFill>
                  <a:srgbClr val="0070c0"/>
                </a:solidFill>
                <a:latin typeface="Times New Roman"/>
              </a:rPr>
              <a:t> </a:t>
            </a:r>
            <a:r>
              <a:rPr b="1" lang="en-US" sz="2400" spc="-1" strike="noStrike">
                <a:solidFill>
                  <a:srgbClr val="0070c0"/>
                </a:solidFill>
                <a:latin typeface="Times New Roman"/>
              </a:rPr>
              <a:t>2018-2019 оқу жылы.  Бірінші жартыжылдықтың есебі</a:t>
            </a:r>
            <a:endParaRPr b="0" lang="en-US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5" name="Диаграмма 1"/>
          <p:cNvGraphicFramePr/>
          <p:nvPr/>
        </p:nvGraphicFramePr>
        <p:xfrm>
          <a:off x="500040" y="285840"/>
          <a:ext cx="8357760" cy="63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6" name="Table 1"/>
          <p:cNvGraphicFramePr/>
          <p:nvPr/>
        </p:nvGraphicFramePr>
        <p:xfrm>
          <a:off x="500040" y="928800"/>
          <a:ext cx="8357760" cy="5729040"/>
        </p:xfrm>
        <a:graphic>
          <a:graphicData uri="http://schemas.openxmlformats.org/drawingml/2006/table">
            <a:tbl>
              <a:tblPr/>
              <a:tblGrid>
                <a:gridCol w="278280"/>
                <a:gridCol w="2279880"/>
                <a:gridCol w="483120"/>
                <a:gridCol w="483120"/>
                <a:gridCol w="483120"/>
                <a:gridCol w="483120"/>
                <a:gridCol w="483120"/>
                <a:gridCol w="503640"/>
                <a:gridCol w="462600"/>
                <a:gridCol w="483120"/>
                <a:gridCol w="483120"/>
                <a:gridCol w="483120"/>
                <a:gridCol w="483120"/>
                <a:gridCol w="485280"/>
              </a:tblGrid>
              <a:tr h="175320">
                <a:tc rowSpan="2"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№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 rowSpan="2"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Мамандықтар атауы, шифрлар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 gridSpan="6">
                  <a:txBody>
                    <a:bodyPr lIns="5400" rIns="5400" tIns="5400" bIns="0" anchor="b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Бітіруші түлектер саны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6">
                  <a:txBody>
                    <a:bodyPr lIns="5400" rIns="5400" tIns="5400" bIns="0" anchor="b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Жұмысқа орналасуы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  <a:tr h="329760">
                <a:tc vMerge="1">
                  <a:tcPr marL="90000" marR="90000">
                    <a:solidFill>
                      <a:srgbClr val="729fcf"/>
                    </a:solidFill>
                  </a:tcPr>
                </a:tc>
                <a:tc v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2015/2016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2016/2017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2017/2018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2015/2016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2016/2017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2017/2018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  <a:tr h="252720"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Барлығы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Бюджет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Барлығы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Бюджет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Барлығы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Бюджет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Барлығы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Бюджет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Барлығы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Бюджет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Барлығы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Бюджет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548280"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0101000  Мектепке дейінгі тәрбие және  оқыту</a:t>
                      </a:r>
                      <a:br/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(010101 3 Мектепке дейінгі ұйымдардың тәрбиешісі)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45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45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412560"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0101000 Мектепке дейінгі тәрбие және оқыту (010101 3 Мектепке дейінгі ұйымдардың тәрбиешісі) "2020 бағдарламасы"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441000"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0101000 Мектепке дейінгі тәрбие және оқыту (010101 3 Мектепке дейінгі ұйымдардың тәрбиешісі) Дуальді оқыту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312480"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0105000 Бастауыш білім беру </a:t>
                      </a:r>
                      <a:br/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(010501 3  Бастауыш білім  беру   мұгалімі)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59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37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46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441000"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0105000 Бастауыш білім беру </a:t>
                      </a:r>
                      <a:br/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(010503 3  Шетел тілінен  бастауыш білім беру мұгалімі)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52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48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47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45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441000"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0105000 Бастауыш білім беру </a:t>
                      </a:r>
                      <a:br/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(010502 3  Информатика пәнінен бастауыш білім беру мұгалімі)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 anchor="b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b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295560"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0105000 Бастауыш білім беру </a:t>
                      </a:r>
                      <a:br/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(010504 3  Өзін-өзі тану)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329040"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0103000   Дене  тәрбиесі және  спорт (010302 3  Дене тәрбиесі және спорт пәнінің мұғалімі)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184680"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0512000  Аударма  ісі  (0512013 Аудармашы)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548280"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>
                        <a:lnSpc>
                          <a:spcPct val="100000"/>
                        </a:lnSpc>
                      </a:pP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b="0" lang="en-US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БАРЛЫҒЫ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endParaRPr b="0" lang="en-US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194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endParaRPr b="0" lang="en-US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149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endParaRPr b="0" lang="en-US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195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endParaRPr b="0" lang="en-US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163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endParaRPr b="0" lang="en-US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203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endParaRPr b="0" lang="en-US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156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endParaRPr b="0" lang="en-US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146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endParaRPr b="0" lang="en-US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117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endParaRPr b="0" lang="en-US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146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endParaRPr b="0" lang="en-US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124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endParaRPr b="0" lang="en-US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136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 lIns="5400" rIns="5400" tIns="5400" bIns="0" anchor="ctr"/>
                    <a:p>
                      <a:pPr algn="ctr">
                        <a:lnSpc>
                          <a:spcPct val="100000"/>
                        </a:lnSpc>
                      </a:pPr>
                      <a:endParaRPr b="0" lang="en-US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en-US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</a:t>
                      </a:r>
                      <a:endParaRPr b="0" lang="en-US" sz="9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00"/>
                    </a:solidFill>
                  </a:tcPr>
                </a:tc>
              </a:tr>
              <a:tr h="1019520"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b="1" lang="en-US" sz="10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Жұмысқа оранласқандар (өзін-өзі жұмыспен қамтамасыз етушілермен бірге)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1000" spc="-1" strike="noStrike">
                          <a:solidFill>
                            <a:srgbClr val="000000"/>
                          </a:solidFill>
                          <a:latin typeface="Gill Sans MT"/>
                        </a:rPr>
                        <a:t>өзін-өзі жұмыспен қамтамасыз етушілер</a:t>
                      </a:r>
                      <a:endParaRPr b="0" lang="en-US" sz="10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b="0" lang="en-US" sz="10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5400" rIns="5400" tIns="5400" bIns="0" anchor="b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 gridSpan="2">
                  <a:txBody>
                    <a:bodyPr lIns="5400" rIns="5400" tIns="540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Жұмысқа оранласқандар (өзін-өзі жұмыспен қамтамасыз етушілермен бірге)  </a:t>
                      </a: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180  (93 %)                    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5400" rIns="5400" tIns="540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Жұмысқа оранласқандар (өзін-өзі жұмыспен қамтамасыз етушілермен бірге)  </a:t>
                      </a: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183  (94 %)                    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gridSpan="2">
                  <a:txBody>
                    <a:bodyPr lIns="5400" rIns="5400" tIns="5400" bIns="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Жұмысқа оранласқандар (өзін-өзі жұмыспен қамтамасыз етушілермен бірге) </a:t>
                      </a:r>
                      <a:r>
                        <a:rPr b="1" lang="en-US" sz="9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190  (94 %)                    </a:t>
                      </a:r>
                      <a:endParaRPr b="0" lang="en-US" sz="900" spc="-1" strike="noStrike">
                        <a:latin typeface="Arial"/>
                      </a:endParaRPr>
                    </a:p>
                  </a:txBody>
                  <a:tcPr marL="5400" marR="54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</a:tbl>
          </a:graphicData>
        </a:graphic>
      </p:graphicFrame>
      <p:sp>
        <p:nvSpPr>
          <p:cNvPr id="177" name="CustomShape 2"/>
          <p:cNvSpPr/>
          <p:nvPr/>
        </p:nvSpPr>
        <p:spPr>
          <a:xfrm>
            <a:off x="571680" y="214200"/>
            <a:ext cx="7929360" cy="639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n-US" sz="1800" spc="-1" strike="noStrike">
                <a:solidFill>
                  <a:srgbClr val="0070c0"/>
                </a:solidFill>
                <a:latin typeface="Times New Roman"/>
              </a:rPr>
              <a:t>Бітірушілердің соңғы үш жылда жұмысқа орналасуы</a:t>
            </a:r>
            <a:endParaRPr b="0" lang="en-US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en-US" sz="1800" spc="-1" strike="noStrike">
                <a:solidFill>
                  <a:srgbClr val="0070c0"/>
                </a:solidFill>
                <a:latin typeface="Times New Roman"/>
              </a:rPr>
              <a:t>Трудоустройство выпускников за последние 3 года</a:t>
            </a:r>
            <a:endParaRPr b="0" lang="en-US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TextShape 1"/>
          <p:cNvSpPr txBox="1"/>
          <p:nvPr/>
        </p:nvSpPr>
        <p:spPr>
          <a:xfrm>
            <a:off x="1214280" y="274680"/>
            <a:ext cx="771948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rmAutofit fontScale="77000"/>
          </a:bodyPr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0070c0"/>
                </a:solidFill>
                <a:latin typeface="Times New Roman"/>
              </a:rPr>
              <a:t>Қорытынды</a:t>
            </a:r>
            <a:br/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9" name="TextShape 2"/>
          <p:cNvSpPr txBox="1"/>
          <p:nvPr/>
        </p:nvSpPr>
        <p:spPr>
          <a:xfrm>
            <a:off x="642960" y="1143000"/>
            <a:ext cx="8291160" cy="542880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1000"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 </a:t>
            </a:r>
            <a:endParaRPr b="0" lang="ru-RU" sz="2800" spc="-1" strike="noStrike">
              <a:solidFill>
                <a:srgbClr val="000000"/>
              </a:solidFill>
              <a:latin typeface="Gill Sans MT"/>
            </a:endParaRPr>
          </a:p>
          <a:p>
            <a:pPr lvl="1" marL="639720" indent="-236160" algn="just">
              <a:lnSpc>
                <a:spcPct val="100000"/>
              </a:lnSpc>
              <a:spcBef>
                <a:spcPts val="550"/>
              </a:spcBef>
              <a:buClr>
                <a:srgbClr val="3891a7"/>
              </a:buClr>
              <a:buFont typeface="Wingdings" charset="2"/>
              <a:buChar char=""/>
            </a:pPr>
            <a:r>
              <a:rPr b="1" lang="ru-RU" sz="7600" spc="-1" strike="noStrike">
                <a:solidFill>
                  <a:srgbClr val="000000"/>
                </a:solidFill>
                <a:latin typeface="Times New Roman"/>
              </a:rPr>
              <a:t>Жеке әдістеме  оқытушылары оқу сабақтары мен факультативте жаңартылған білім мазмұнының элементтерін кеңірек қолдану. </a:t>
            </a:r>
            <a:endParaRPr b="0" lang="ru-RU" sz="7600" spc="-1" strike="noStrike">
              <a:solidFill>
                <a:srgbClr val="000000"/>
              </a:solidFill>
              <a:latin typeface="Gill Sans MT"/>
            </a:endParaRPr>
          </a:p>
          <a:p>
            <a:pPr lvl="1" marL="639720" indent="-236160" algn="just">
              <a:lnSpc>
                <a:spcPct val="100000"/>
              </a:lnSpc>
              <a:spcBef>
                <a:spcPts val="550"/>
              </a:spcBef>
              <a:buClr>
                <a:srgbClr val="3891a7"/>
              </a:buClr>
              <a:buFont typeface="Wingdings" charset="2"/>
              <a:buChar char=""/>
            </a:pPr>
            <a:r>
              <a:rPr b="1" lang="ru-RU" sz="7600" spc="-1" strike="noStrike">
                <a:solidFill>
                  <a:srgbClr val="000000"/>
                </a:solidFill>
                <a:latin typeface="Times New Roman"/>
              </a:rPr>
              <a:t>Өндірістік тәжірибе жетекшілері әр студенттің  ерекшелігін ескере отырып, болашақ мамандарды дайындауда  жауапкершілікпен қарау</a:t>
            </a:r>
            <a:endParaRPr b="0" lang="ru-RU" sz="7600" spc="-1" strike="noStrike">
              <a:solidFill>
                <a:srgbClr val="000000"/>
              </a:solidFill>
              <a:latin typeface="Gill Sans MT"/>
            </a:endParaRPr>
          </a:p>
          <a:p>
            <a:pPr lvl="1" marL="639720" indent="-236160" algn="just">
              <a:lnSpc>
                <a:spcPct val="100000"/>
              </a:lnSpc>
              <a:spcBef>
                <a:spcPts val="550"/>
              </a:spcBef>
              <a:buClr>
                <a:srgbClr val="3891a7"/>
              </a:buClr>
              <a:buFont typeface="Wingdings" charset="2"/>
              <a:buChar char=""/>
            </a:pPr>
            <a:r>
              <a:rPr b="1" lang="ru-RU" sz="7600" spc="-1" strike="noStrike">
                <a:solidFill>
                  <a:srgbClr val="000000"/>
                </a:solidFill>
                <a:latin typeface="Times New Roman"/>
              </a:rPr>
              <a:t>Практиканың жетекшілері өзін-өзі жетілдіру, тәжірибелі мамандармен және студенттермен тығыз қарым-қатынас орнату жолдарын, қарастыру.</a:t>
            </a:r>
            <a:endParaRPr b="0" lang="ru-RU" sz="7600" spc="-1" strike="noStrike">
              <a:solidFill>
                <a:srgbClr val="000000"/>
              </a:solidFill>
              <a:latin typeface="Gill Sans MT"/>
            </a:endParaRPr>
          </a:p>
          <a:p>
            <a:pPr lvl="1" marL="639720" indent="-236160">
              <a:lnSpc>
                <a:spcPct val="100000"/>
              </a:lnSpc>
              <a:spcBef>
                <a:spcPts val="550"/>
              </a:spcBef>
              <a:buClr>
                <a:srgbClr val="3891a7"/>
              </a:buClr>
              <a:buFont typeface="Wingdings" charset="2"/>
              <a:buChar char=""/>
            </a:pPr>
            <a:r>
              <a:rPr b="1" i="1" lang="ru-RU" sz="7600" spc="-1" strike="noStrike">
                <a:solidFill>
                  <a:srgbClr val="000000"/>
                </a:solidFill>
                <a:latin typeface="Times New Roman"/>
              </a:rPr>
              <a:t>Рекомендовать преподавателям частных методик шире применять на учебных и факультативных занятиях методы и приемы обновленного содержания образования.</a:t>
            </a:r>
            <a:endParaRPr b="0" lang="ru-RU" sz="7600" spc="-1" strike="noStrike">
              <a:solidFill>
                <a:srgbClr val="000000"/>
              </a:solidFill>
              <a:latin typeface="Gill Sans MT"/>
            </a:endParaRPr>
          </a:p>
          <a:p>
            <a:pPr lvl="1" marL="639720" indent="-236160">
              <a:lnSpc>
                <a:spcPct val="100000"/>
              </a:lnSpc>
              <a:spcBef>
                <a:spcPts val="550"/>
              </a:spcBef>
              <a:buClr>
                <a:srgbClr val="3891a7"/>
              </a:buClr>
              <a:buFont typeface="Wingdings" charset="2"/>
              <a:buChar char=""/>
            </a:pPr>
            <a:r>
              <a:rPr b="1" i="1" lang="ru-RU" sz="7600" spc="-1" strike="noStrike">
                <a:solidFill>
                  <a:srgbClr val="000000"/>
                </a:solidFill>
                <a:latin typeface="Times New Roman"/>
              </a:rPr>
              <a:t>Руководителям производственной практики ответственно относиться  к подготовке будущих специалистов, с учетом индивидуальности каждого студента.</a:t>
            </a:r>
            <a:endParaRPr b="0" lang="ru-RU" sz="7600" spc="-1" strike="noStrike">
              <a:solidFill>
                <a:srgbClr val="000000"/>
              </a:solidFill>
              <a:latin typeface="Gill Sans MT"/>
            </a:endParaRPr>
          </a:p>
          <a:p>
            <a:pPr lvl="1" marL="639720" indent="-236160">
              <a:lnSpc>
                <a:spcPct val="100000"/>
              </a:lnSpc>
              <a:spcBef>
                <a:spcPts val="550"/>
              </a:spcBef>
              <a:buClr>
                <a:srgbClr val="3891a7"/>
              </a:buClr>
              <a:buFont typeface="Wingdings" charset="2"/>
              <a:buChar char=""/>
            </a:pPr>
            <a:r>
              <a:rPr b="1" i="1" lang="ru-RU" sz="7600" spc="-1" strike="noStrike">
                <a:solidFill>
                  <a:srgbClr val="000000"/>
                </a:solidFill>
                <a:latin typeface="Times New Roman"/>
              </a:rPr>
              <a:t>Молодым руководителям практики  прийти к осознанию сущности своей деятельности, путем самосовершенствования  и тесного  взаимосотрудничества  с опытными  руководителями педагогической практики и студентами-практикантами.</a:t>
            </a:r>
            <a:endParaRPr b="0" lang="ru-RU" sz="7600" spc="-1" strike="noStrike">
              <a:solidFill>
                <a:srgbClr val="000000"/>
              </a:solidFill>
              <a:latin typeface="Gill Sans MT"/>
            </a:endParaRPr>
          </a:p>
          <a:p>
            <a:pPr marL="365040" indent="-282240">
              <a:lnSpc>
                <a:spcPct val="100000"/>
              </a:lnSpc>
              <a:spcBef>
                <a:spcPts val="601"/>
              </a:spcBef>
            </a:pPr>
            <a:r>
              <a:rPr b="1" i="1" lang="ru-RU" sz="8000" spc="-1" strike="noStrike">
                <a:solidFill>
                  <a:srgbClr val="000000"/>
                </a:solidFill>
                <a:latin typeface="Times New Roman"/>
              </a:rPr>
              <a:t> </a:t>
            </a:r>
            <a:endParaRPr b="0" lang="ru-RU" sz="8000" spc="-1" strike="noStrike">
              <a:solidFill>
                <a:srgbClr val="000000"/>
              </a:solidFill>
              <a:latin typeface="Gill Sans MT"/>
            </a:endParaRPr>
          </a:p>
          <a:p>
            <a:pPr marL="365040" indent="-282240" algn="just">
              <a:lnSpc>
                <a:spcPct val="100000"/>
              </a:lnSpc>
              <a:spcBef>
                <a:spcPts val="601"/>
              </a:spcBef>
            </a:pPr>
            <a:endParaRPr b="0" lang="ru-RU" sz="8000" spc="-1" strike="noStrike">
              <a:solidFill>
                <a:srgbClr val="000000"/>
              </a:solidFill>
              <a:latin typeface="Gill Sans MT"/>
            </a:endParaRPr>
          </a:p>
          <a:p>
            <a:pPr marL="365040" indent="-282240" algn="just">
              <a:lnSpc>
                <a:spcPct val="100000"/>
              </a:lnSpc>
              <a:spcBef>
                <a:spcPts val="601"/>
              </a:spcBef>
            </a:pPr>
            <a:endParaRPr b="0" lang="ru-RU" sz="8000" spc="-1" strike="noStrike">
              <a:solidFill>
                <a:srgbClr val="000000"/>
              </a:solidFill>
              <a:latin typeface="Gill Sans MT"/>
            </a:endParaRPr>
          </a:p>
          <a:p>
            <a:pPr marL="365040" indent="-282240" algn="just">
              <a:lnSpc>
                <a:spcPct val="100000"/>
              </a:lnSpc>
              <a:spcBef>
                <a:spcPts val="601"/>
              </a:spcBef>
            </a:pPr>
            <a:endParaRPr b="0" lang="ru-RU" sz="8000" spc="-1" strike="noStrike">
              <a:solidFill>
                <a:srgbClr val="000000"/>
              </a:solidFill>
              <a:latin typeface="Gill Sans MT"/>
            </a:endParaRPr>
          </a:p>
          <a:p>
            <a:pPr marL="365040" indent="-282240" algn="just">
              <a:lnSpc>
                <a:spcPct val="100000"/>
              </a:lnSpc>
              <a:spcBef>
                <a:spcPts val="601"/>
              </a:spcBef>
            </a:pPr>
            <a:endParaRPr b="0" lang="ru-RU" sz="8000" spc="-1" strike="noStrike">
              <a:solidFill>
                <a:srgbClr val="000000"/>
              </a:solidFill>
              <a:latin typeface="Gill Sans MT"/>
            </a:endParaRPr>
          </a:p>
          <a:p>
            <a:pPr marL="365040" indent="-282240" algn="just">
              <a:lnSpc>
                <a:spcPct val="100000"/>
              </a:lnSpc>
              <a:spcBef>
                <a:spcPts val="601"/>
              </a:spcBef>
            </a:pPr>
            <a:endParaRPr b="0" lang="ru-RU" sz="8000" spc="-1" strike="noStrike">
              <a:solidFill>
                <a:srgbClr val="000000"/>
              </a:solidFill>
              <a:latin typeface="Gill Sans MT"/>
            </a:endParaRPr>
          </a:p>
          <a:p>
            <a:pPr marL="365040" indent="-282240" algn="just">
              <a:lnSpc>
                <a:spcPct val="100000"/>
              </a:lnSpc>
              <a:spcBef>
                <a:spcPts val="601"/>
              </a:spcBef>
            </a:pPr>
            <a:endParaRPr b="0" lang="ru-RU" sz="8000" spc="-1" strike="noStrike">
              <a:solidFill>
                <a:srgbClr val="000000"/>
              </a:solidFill>
              <a:latin typeface="Gill Sans MT"/>
            </a:endParaRPr>
          </a:p>
          <a:p>
            <a:pPr marL="365040" indent="-282240" algn="just">
              <a:lnSpc>
                <a:spcPct val="100000"/>
              </a:lnSpc>
              <a:spcBef>
                <a:spcPts val="601"/>
              </a:spcBef>
            </a:pPr>
            <a:endParaRPr b="0" lang="ru-RU" sz="80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 algn="just">
              <a:lnSpc>
                <a:spcPct val="100000"/>
              </a:lnSpc>
              <a:spcBef>
                <a:spcPts val="601"/>
              </a:spcBef>
            </a:pPr>
            <a:endParaRPr b="0" lang="ru-RU" sz="80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 algn="just">
              <a:lnSpc>
                <a:spcPct val="100000"/>
              </a:lnSpc>
              <a:spcBef>
                <a:spcPts val="601"/>
              </a:spcBef>
            </a:pPr>
            <a:endParaRPr b="0" lang="ru-RU" sz="80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3230</TotalTime>
  <Application>LibreOffice/6.1.3.2$Linux_X86_64 LibreOffice_project/86daf60bf00efa86ad547e59e09d6bb77c699acb</Application>
  <Words>2339</Words>
  <Paragraphs>1178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2014-03-17T22:03:25Z</dcterms:created>
  <dc:creator>Админ</dc:creator>
  <dc:description/>
  <dc:language>en-US</dc:language>
  <cp:lastModifiedBy>Пользователь</cp:lastModifiedBy>
  <dcterms:modified xsi:type="dcterms:W3CDTF">2019-01-18T08:10:29Z</dcterms:modified>
  <cp:revision>439</cp:revision>
  <dc:subject/>
  <dc:title>МКЌК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17</vt:i4>
  </property>
</Properties>
</file>